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65.jpg" ContentType="image/png"/>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60" r:id="rId3"/>
    <p:sldMasterId id="2147483763" r:id="rId4"/>
    <p:sldMasterId id="2147483805" r:id="rId5"/>
    <p:sldMasterId id="2147483808" r:id="rId6"/>
    <p:sldMasterId id="2147483834" r:id="rId7"/>
    <p:sldMasterId id="2147483846" r:id="rId8"/>
    <p:sldMasterId id="2147483858" r:id="rId9"/>
    <p:sldMasterId id="2147483871" r:id="rId10"/>
    <p:sldMasterId id="2147483884" r:id="rId11"/>
  </p:sldMasterIdLst>
  <p:notesMasterIdLst>
    <p:notesMasterId r:id="rId57"/>
  </p:notesMasterIdLst>
  <p:sldIdLst>
    <p:sldId id="2067" r:id="rId12"/>
    <p:sldId id="314" r:id="rId13"/>
    <p:sldId id="2078" r:id="rId14"/>
    <p:sldId id="256" r:id="rId15"/>
    <p:sldId id="2147483352" r:id="rId16"/>
    <p:sldId id="2147483334" r:id="rId17"/>
    <p:sldId id="2147483346" r:id="rId18"/>
    <p:sldId id="2147483333" r:id="rId19"/>
    <p:sldId id="2147483351" r:id="rId20"/>
    <p:sldId id="4436" r:id="rId21"/>
    <p:sldId id="304" r:id="rId22"/>
    <p:sldId id="394" r:id="rId23"/>
    <p:sldId id="393" r:id="rId24"/>
    <p:sldId id="396" r:id="rId25"/>
    <p:sldId id="397" r:id="rId26"/>
    <p:sldId id="398" r:id="rId27"/>
    <p:sldId id="2051" r:id="rId28"/>
    <p:sldId id="2053" r:id="rId29"/>
    <p:sldId id="2050" r:id="rId30"/>
    <p:sldId id="2025" r:id="rId31"/>
    <p:sldId id="2064" r:id="rId32"/>
    <p:sldId id="2065" r:id="rId33"/>
    <p:sldId id="2068" r:id="rId34"/>
    <p:sldId id="2069" r:id="rId35"/>
    <p:sldId id="2000" r:id="rId36"/>
    <p:sldId id="258" r:id="rId37"/>
    <p:sldId id="259" r:id="rId38"/>
    <p:sldId id="263" r:id="rId39"/>
    <p:sldId id="2052" r:id="rId40"/>
    <p:sldId id="1999" r:id="rId41"/>
    <p:sldId id="2009" r:id="rId42"/>
    <p:sldId id="257" r:id="rId43"/>
    <p:sldId id="2066" r:id="rId44"/>
    <p:sldId id="325" r:id="rId45"/>
    <p:sldId id="2083" r:id="rId46"/>
    <p:sldId id="2147483353" r:id="rId47"/>
    <p:sldId id="2060" r:id="rId48"/>
    <p:sldId id="2062" r:id="rId49"/>
    <p:sldId id="2072" r:id="rId50"/>
    <p:sldId id="2063" r:id="rId51"/>
    <p:sldId id="2073" r:id="rId52"/>
    <p:sldId id="2074" r:id="rId53"/>
    <p:sldId id="2075" r:id="rId54"/>
    <p:sldId id="2084" r:id="rId55"/>
    <p:sldId id="402" r:id="rId56"/>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6600"/>
    <a:srgbClr val="33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766" autoAdjust="0"/>
  </p:normalViewPr>
  <p:slideViewPr>
    <p:cSldViewPr snapToGrid="0">
      <p:cViewPr varScale="1">
        <p:scale>
          <a:sx n="91" d="100"/>
          <a:sy n="91" d="100"/>
        </p:scale>
        <p:origin x="1296" y="90"/>
      </p:cViewPr>
      <p:guideLst/>
    </p:cSldViewPr>
  </p:slideViewPr>
  <p:notesTextViewPr>
    <p:cViewPr>
      <p:scale>
        <a:sx n="3" d="2"/>
        <a:sy n="3" d="2"/>
      </p:scale>
      <p:origin x="0" y="0"/>
    </p:cViewPr>
  </p:notesTextViewPr>
  <p:sorterViewPr>
    <p:cViewPr>
      <p:scale>
        <a:sx n="100" d="100"/>
        <a:sy n="100" d="100"/>
      </p:scale>
      <p:origin x="0" y="-2706"/>
    </p:cViewPr>
  </p:sorterViewPr>
  <p:notesViewPr>
    <p:cSldViewPr snapToGrid="0">
      <p:cViewPr varScale="1">
        <p:scale>
          <a:sx n="83" d="100"/>
          <a:sy n="83" d="100"/>
        </p:scale>
        <p:origin x="389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856747782473751E-2"/>
          <c:y val="0"/>
          <c:w val="0.86282164471942335"/>
          <c:h val="0.87171355217815116"/>
        </c:manualLayout>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1EEB-4E4B-8685-C475EFA358CE}"/>
              </c:ext>
            </c:extLst>
          </c:dPt>
          <c:dPt>
            <c:idx val="1"/>
            <c:invertIfNegative val="0"/>
            <c:bubble3D val="0"/>
            <c:spPr>
              <a:solidFill>
                <a:srgbClr val="507CB6"/>
              </a:solidFill>
              <a:ln w="0">
                <a:noFill/>
              </a:ln>
            </c:spPr>
            <c:extLst>
              <c:ext xmlns:c16="http://schemas.microsoft.com/office/drawing/2014/chart" uri="{C3380CC4-5D6E-409C-BE32-E72D297353CC}">
                <c16:uniqueId val="{00000003-1EEB-4E4B-8685-C475EFA358CE}"/>
              </c:ext>
            </c:extLst>
          </c:dPt>
          <c:dPt>
            <c:idx val="2"/>
            <c:invertIfNegative val="0"/>
            <c:bubble3D val="0"/>
            <c:spPr>
              <a:solidFill>
                <a:srgbClr val="F9BE00"/>
              </a:solidFill>
              <a:ln w="0">
                <a:noFill/>
              </a:ln>
            </c:spPr>
            <c:extLst>
              <c:ext xmlns:c16="http://schemas.microsoft.com/office/drawing/2014/chart" uri="{C3380CC4-5D6E-409C-BE32-E72D297353CC}">
                <c16:uniqueId val="{00000005-1EEB-4E4B-8685-C475EFA358CE}"/>
              </c:ext>
            </c:extLst>
          </c:dPt>
          <c:dPt>
            <c:idx val="3"/>
            <c:invertIfNegative val="0"/>
            <c:bubble3D val="0"/>
            <c:spPr>
              <a:solidFill>
                <a:srgbClr val="6BC8CD"/>
              </a:solidFill>
              <a:ln w="0">
                <a:noFill/>
              </a:ln>
            </c:spPr>
            <c:extLst>
              <c:ext xmlns:c16="http://schemas.microsoft.com/office/drawing/2014/chart" uri="{C3380CC4-5D6E-409C-BE32-E72D297353CC}">
                <c16:uniqueId val="{00000007-1EEB-4E4B-8685-C475EFA358CE}"/>
              </c:ext>
            </c:extLst>
          </c:dPt>
          <c:cat>
            <c:strRef>
              <c:f>Sheet1!$A$2:$A$5</c:f>
              <c:strCache>
                <c:ptCount val="4"/>
                <c:pt idx="0">
                  <c:v>0-10%</c:v>
                </c:pt>
                <c:pt idx="1">
                  <c:v>11%-30%</c:v>
                </c:pt>
                <c:pt idx="2">
                  <c:v>31%-50%</c:v>
                </c:pt>
                <c:pt idx="3">
                  <c:v>51%+</c:v>
                </c:pt>
              </c:strCache>
            </c:strRef>
          </c:cat>
          <c:val>
            <c:numRef>
              <c:f>Sheet1!$B$2:$B$5</c:f>
              <c:numCache>
                <c:formatCode>0.00%</c:formatCode>
                <c:ptCount val="4"/>
                <c:pt idx="0">
                  <c:v>0.62770000000000004</c:v>
                </c:pt>
                <c:pt idx="1">
                  <c:v>0.26279999999999998</c:v>
                </c:pt>
                <c:pt idx="2">
                  <c:v>7.2999999999999995E-2</c:v>
                </c:pt>
                <c:pt idx="3">
                  <c:v>3.6499999999999998E-2</c:v>
                </c:pt>
              </c:numCache>
            </c:numRef>
          </c:val>
          <c:extLst>
            <c:ext xmlns:c16="http://schemas.microsoft.com/office/drawing/2014/chart" uri="{C3380CC4-5D6E-409C-BE32-E72D297353CC}">
              <c16:uniqueId val="{00000008-1EEB-4E4B-8685-C475EFA358CE}"/>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0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9399F3-4C65-4B21-BC16-010D9858C8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52415DC-7E6A-4B7B-9909-4705509E3D68}">
      <dgm:prSet custT="1"/>
      <dgm:spPr>
        <a:effectLst>
          <a:outerShdw blurRad="50800" dist="38100" dir="5400000" algn="t" rotWithShape="0">
            <a:prstClr val="black">
              <a:alpha val="40000"/>
            </a:prstClr>
          </a:outerShdw>
        </a:effectLst>
        <a:scene3d>
          <a:camera prst="orthographicFront"/>
          <a:lightRig rig="threePt" dir="t"/>
        </a:scene3d>
        <a:sp3d>
          <a:bevelT/>
        </a:sp3d>
      </dgm:spPr>
      <dgm:t>
        <a:bodyPr/>
        <a:lstStyle/>
        <a:p>
          <a:r>
            <a:rPr lang="en-US" sz="1800" dirty="0">
              <a:ln>
                <a:noFill/>
              </a:ln>
              <a:latin typeface="Arial Rounded MT Bold" panose="020F0704030504030204" pitchFamily="34" charset="0"/>
            </a:rPr>
            <a:t>streamline business development, supporting military families, and protecting military installations.</a:t>
          </a:r>
        </a:p>
      </dgm:t>
    </dgm:pt>
    <dgm:pt modelId="{B3AC6E06-3380-42C1-9A33-4CEF6836FB8F}" type="parTrans" cxnId="{A358AD7C-2CB9-40CF-ACC5-C545B899B359}">
      <dgm:prSet/>
      <dgm:spPr/>
      <dgm:t>
        <a:bodyPr/>
        <a:lstStyle/>
        <a:p>
          <a:endParaRPr lang="en-US" sz="5400">
            <a:ln>
              <a:noFill/>
            </a:ln>
            <a:latin typeface="Arial Rounded MT Bold" panose="020F0704030504030204" pitchFamily="34" charset="0"/>
          </a:endParaRPr>
        </a:p>
      </dgm:t>
    </dgm:pt>
    <dgm:pt modelId="{7E136D97-0444-49C1-99BA-5143B930953F}" type="sibTrans" cxnId="{A358AD7C-2CB9-40CF-ACC5-C545B899B359}">
      <dgm:prSet/>
      <dgm:spPr/>
      <dgm:t>
        <a:bodyPr/>
        <a:lstStyle/>
        <a:p>
          <a:endParaRPr lang="en-US" sz="5400">
            <a:ln>
              <a:noFill/>
            </a:ln>
            <a:latin typeface="Arial Rounded MT Bold" panose="020F0704030504030204" pitchFamily="34" charset="0"/>
          </a:endParaRPr>
        </a:p>
      </dgm:t>
    </dgm:pt>
    <dgm:pt modelId="{ACA2C1C4-6893-410B-8391-977458E19FC1}">
      <dgm:prSet custT="1"/>
      <dgm:spPr>
        <a:effectLst>
          <a:outerShdw blurRad="50800" dist="38100" dir="5400000" algn="t" rotWithShape="0">
            <a:prstClr val="black">
              <a:alpha val="40000"/>
            </a:prstClr>
          </a:outerShdw>
        </a:effectLst>
        <a:scene3d>
          <a:camera prst="orthographicFront"/>
          <a:lightRig rig="threePt" dir="t"/>
        </a:scene3d>
        <a:sp3d>
          <a:bevelT/>
        </a:sp3d>
      </dgm:spPr>
      <dgm:t>
        <a:bodyPr/>
        <a:lstStyle/>
        <a:p>
          <a:r>
            <a:rPr lang="en-US" sz="1800">
              <a:ln>
                <a:noFill/>
              </a:ln>
              <a:latin typeface="Arial Rounded MT Bold" panose="020F0704030504030204" pitchFamily="34" charset="0"/>
            </a:rPr>
            <a:t>encourage defense-related businesses to expand or relocate in the state</a:t>
          </a:r>
        </a:p>
      </dgm:t>
    </dgm:pt>
    <dgm:pt modelId="{9FC4C06E-4917-403D-A592-DA88E343F163}" type="parTrans" cxnId="{5031EB2E-F163-45BE-A9DC-6CDC86CDB627}">
      <dgm:prSet/>
      <dgm:spPr/>
      <dgm:t>
        <a:bodyPr/>
        <a:lstStyle/>
        <a:p>
          <a:endParaRPr lang="en-US" sz="5400">
            <a:ln>
              <a:noFill/>
            </a:ln>
            <a:latin typeface="Arial Rounded MT Bold" panose="020F0704030504030204" pitchFamily="34" charset="0"/>
          </a:endParaRPr>
        </a:p>
      </dgm:t>
    </dgm:pt>
    <dgm:pt modelId="{3BDA8F65-6A91-4C42-AB98-9B421456C1C0}" type="sibTrans" cxnId="{5031EB2E-F163-45BE-A9DC-6CDC86CDB627}">
      <dgm:prSet/>
      <dgm:spPr/>
      <dgm:t>
        <a:bodyPr/>
        <a:lstStyle/>
        <a:p>
          <a:endParaRPr lang="en-US" sz="5400">
            <a:ln>
              <a:noFill/>
            </a:ln>
            <a:latin typeface="Arial Rounded MT Bold" panose="020F0704030504030204" pitchFamily="34" charset="0"/>
          </a:endParaRPr>
        </a:p>
      </dgm:t>
    </dgm:pt>
    <dgm:pt modelId="{8A09C42E-C41C-427B-B3C0-CF9B61BE1BD4}">
      <dgm:prSet custT="1"/>
      <dgm:spPr>
        <a:effectLst>
          <a:outerShdw blurRad="50800" dist="38100" dir="5400000" algn="t" rotWithShape="0">
            <a:prstClr val="black">
              <a:alpha val="40000"/>
            </a:prstClr>
          </a:outerShdw>
        </a:effectLst>
        <a:scene3d>
          <a:camera prst="orthographicFront"/>
          <a:lightRig rig="threePt" dir="t"/>
        </a:scene3d>
        <a:sp3d>
          <a:bevelT/>
        </a:sp3d>
      </dgm:spPr>
      <dgm:t>
        <a:bodyPr/>
        <a:lstStyle/>
        <a:p>
          <a:r>
            <a:rPr lang="en-US" sz="1800">
              <a:ln>
                <a:noFill/>
              </a:ln>
              <a:latin typeface="Arial Rounded MT Bold" panose="020F0704030504030204" pitchFamily="34" charset="0"/>
            </a:rPr>
            <a:t>maintain and grow military operations in the state, providing insight and recommendations to state leaders</a:t>
          </a:r>
        </a:p>
      </dgm:t>
    </dgm:pt>
    <dgm:pt modelId="{FACCB2AB-3201-43DD-8096-257CE73321DD}" type="parTrans" cxnId="{465E5170-0303-4448-968D-9A13D970024E}">
      <dgm:prSet/>
      <dgm:spPr/>
      <dgm:t>
        <a:bodyPr/>
        <a:lstStyle/>
        <a:p>
          <a:endParaRPr lang="en-US" sz="5400">
            <a:ln>
              <a:noFill/>
            </a:ln>
            <a:latin typeface="Arial Rounded MT Bold" panose="020F0704030504030204" pitchFamily="34" charset="0"/>
          </a:endParaRPr>
        </a:p>
      </dgm:t>
    </dgm:pt>
    <dgm:pt modelId="{C0D2E0CD-9B99-478C-B96A-BA7180573C1D}" type="sibTrans" cxnId="{465E5170-0303-4448-968D-9A13D970024E}">
      <dgm:prSet/>
      <dgm:spPr/>
      <dgm:t>
        <a:bodyPr/>
        <a:lstStyle/>
        <a:p>
          <a:endParaRPr lang="en-US" sz="5400">
            <a:ln>
              <a:noFill/>
            </a:ln>
            <a:latin typeface="Arial Rounded MT Bold" panose="020F0704030504030204" pitchFamily="34" charset="0"/>
          </a:endParaRPr>
        </a:p>
      </dgm:t>
    </dgm:pt>
    <dgm:pt modelId="{AD3E6418-BE72-468C-A62B-4C443C6493D4}">
      <dgm:prSet custT="1"/>
      <dgm:spPr>
        <a:effectLst>
          <a:outerShdw blurRad="50800" dist="38100" dir="5400000" algn="t" rotWithShape="0">
            <a:prstClr val="black">
              <a:alpha val="40000"/>
            </a:prstClr>
          </a:outerShdw>
        </a:effectLst>
        <a:scene3d>
          <a:camera prst="orthographicFront"/>
          <a:lightRig rig="threePt" dir="t"/>
        </a:scene3d>
        <a:sp3d>
          <a:bevelT/>
        </a:sp3d>
      </dgm:spPr>
      <dgm:t>
        <a:bodyPr/>
        <a:lstStyle/>
        <a:p>
          <a:r>
            <a:rPr lang="en-US" sz="1800">
              <a:ln>
                <a:noFill/>
              </a:ln>
              <a:latin typeface="Arial Rounded MT Bold" panose="020F0704030504030204" pitchFamily="34" charset="0"/>
            </a:rPr>
            <a:t>support the efforts of local and regional organizations to improve partnerships with military installations</a:t>
          </a:r>
        </a:p>
      </dgm:t>
    </dgm:pt>
    <dgm:pt modelId="{63399FCB-BC61-4775-9879-51D77961D9AF}" type="parTrans" cxnId="{BE4FB148-D93D-4693-B257-32D59676DEFD}">
      <dgm:prSet/>
      <dgm:spPr/>
      <dgm:t>
        <a:bodyPr/>
        <a:lstStyle/>
        <a:p>
          <a:endParaRPr lang="en-US" sz="5400">
            <a:ln>
              <a:noFill/>
            </a:ln>
            <a:latin typeface="Arial Rounded MT Bold" panose="020F0704030504030204" pitchFamily="34" charset="0"/>
          </a:endParaRPr>
        </a:p>
      </dgm:t>
    </dgm:pt>
    <dgm:pt modelId="{2ED1244E-F74D-4AA5-BD99-AA0329B5C48C}" type="sibTrans" cxnId="{BE4FB148-D93D-4693-B257-32D59676DEFD}">
      <dgm:prSet/>
      <dgm:spPr/>
      <dgm:t>
        <a:bodyPr/>
        <a:lstStyle/>
        <a:p>
          <a:endParaRPr lang="en-US" sz="5400">
            <a:ln>
              <a:noFill/>
            </a:ln>
            <a:latin typeface="Arial Rounded MT Bold" panose="020F0704030504030204" pitchFamily="34" charset="0"/>
          </a:endParaRPr>
        </a:p>
      </dgm:t>
    </dgm:pt>
    <dgm:pt modelId="{3719B27E-10FF-4BFB-BD6D-C184798E5F19}">
      <dgm:prSet custT="1"/>
      <dgm:spPr>
        <a:effectLst>
          <a:outerShdw blurRad="50800" dist="38100" dir="5400000" algn="t" rotWithShape="0">
            <a:prstClr val="black">
              <a:alpha val="40000"/>
            </a:prstClr>
          </a:outerShdw>
        </a:effectLst>
        <a:scene3d>
          <a:camera prst="orthographicFront"/>
          <a:lightRig rig="threePt" dir="t"/>
        </a:scene3d>
        <a:sp3d>
          <a:bevelT/>
        </a:sp3d>
      </dgm:spPr>
      <dgm:t>
        <a:bodyPr/>
        <a:lstStyle/>
        <a:p>
          <a:r>
            <a:rPr lang="en-US" sz="1800" dirty="0">
              <a:ln>
                <a:noFill/>
              </a:ln>
              <a:latin typeface="Arial Rounded MT Bold" panose="020F0704030504030204" pitchFamily="34" charset="0"/>
            </a:rPr>
            <a:t>coordinate state and local efforts to enhance the quality of life of military personnel</a:t>
          </a:r>
        </a:p>
      </dgm:t>
    </dgm:pt>
    <dgm:pt modelId="{8151B7A8-0C20-4DD2-B1F7-DB6E8770670E}" type="parTrans" cxnId="{410FE571-BFFA-43F6-85F5-0D20CC12EC75}">
      <dgm:prSet/>
      <dgm:spPr/>
      <dgm:t>
        <a:bodyPr/>
        <a:lstStyle/>
        <a:p>
          <a:endParaRPr lang="en-US" sz="5400">
            <a:ln>
              <a:noFill/>
            </a:ln>
            <a:latin typeface="Arial Rounded MT Bold" panose="020F0704030504030204" pitchFamily="34" charset="0"/>
          </a:endParaRPr>
        </a:p>
      </dgm:t>
    </dgm:pt>
    <dgm:pt modelId="{C278FBC4-D9CC-4874-82F8-ED2AB44CFFF7}" type="sibTrans" cxnId="{410FE571-BFFA-43F6-85F5-0D20CC12EC75}">
      <dgm:prSet/>
      <dgm:spPr/>
      <dgm:t>
        <a:bodyPr/>
        <a:lstStyle/>
        <a:p>
          <a:endParaRPr lang="en-US" sz="5400">
            <a:ln>
              <a:noFill/>
            </a:ln>
            <a:latin typeface="Arial Rounded MT Bold" panose="020F0704030504030204" pitchFamily="34" charset="0"/>
          </a:endParaRPr>
        </a:p>
      </dgm:t>
    </dgm:pt>
    <dgm:pt modelId="{25C2535D-2F09-4914-B88F-B2F010164749}">
      <dgm:prSet custT="1"/>
      <dgm:spPr>
        <a:effectLst>
          <a:outerShdw blurRad="50800" dist="38100" dir="5400000" algn="t" rotWithShape="0">
            <a:prstClr val="black">
              <a:alpha val="40000"/>
            </a:prstClr>
          </a:outerShdw>
        </a:effectLst>
        <a:scene3d>
          <a:camera prst="orthographicFront"/>
          <a:lightRig rig="threePt" dir="t"/>
        </a:scene3d>
        <a:sp3d>
          <a:bevelT/>
        </a:sp3d>
      </dgm:spPr>
      <dgm:t>
        <a:bodyPr/>
        <a:lstStyle/>
        <a:p>
          <a:r>
            <a:rPr lang="en-US" sz="1800">
              <a:ln>
                <a:noFill/>
              </a:ln>
              <a:latin typeface="Arial Rounded MT Bold" panose="020F0704030504030204" pitchFamily="34" charset="0"/>
            </a:rPr>
            <a:t>advocate for service members and their families</a:t>
          </a:r>
        </a:p>
      </dgm:t>
    </dgm:pt>
    <dgm:pt modelId="{79B17415-F20F-4595-8016-1FEE886512B5}" type="parTrans" cxnId="{38674885-70B5-4C38-86A9-1DA8429AEEFA}">
      <dgm:prSet/>
      <dgm:spPr/>
      <dgm:t>
        <a:bodyPr/>
        <a:lstStyle/>
        <a:p>
          <a:endParaRPr lang="en-US" sz="5400">
            <a:ln>
              <a:noFill/>
            </a:ln>
            <a:latin typeface="Arial Rounded MT Bold" panose="020F0704030504030204" pitchFamily="34" charset="0"/>
          </a:endParaRPr>
        </a:p>
      </dgm:t>
    </dgm:pt>
    <dgm:pt modelId="{83BAC990-6427-43FE-9323-3C38D674C9A9}" type="sibTrans" cxnId="{38674885-70B5-4C38-86A9-1DA8429AEEFA}">
      <dgm:prSet/>
      <dgm:spPr/>
      <dgm:t>
        <a:bodyPr/>
        <a:lstStyle/>
        <a:p>
          <a:endParaRPr lang="en-US" sz="5400">
            <a:ln>
              <a:noFill/>
            </a:ln>
            <a:latin typeface="Arial Rounded MT Bold" panose="020F0704030504030204" pitchFamily="34" charset="0"/>
          </a:endParaRPr>
        </a:p>
      </dgm:t>
    </dgm:pt>
    <dgm:pt modelId="{5FAD8256-657B-44FF-B251-BF13E4810E47}" type="pres">
      <dgm:prSet presAssocID="{239399F3-4C65-4B21-BC16-010D9858C8D8}" presName="diagram" presStyleCnt="0">
        <dgm:presLayoutVars>
          <dgm:dir/>
          <dgm:resizeHandles val="exact"/>
        </dgm:presLayoutVars>
      </dgm:prSet>
      <dgm:spPr/>
    </dgm:pt>
    <dgm:pt modelId="{F8D8F685-6C6D-40C0-B3FF-B4340FB5ECCF}" type="pres">
      <dgm:prSet presAssocID="{452415DC-7E6A-4B7B-9909-4705509E3D68}" presName="node" presStyleLbl="node1" presStyleIdx="0" presStyleCnt="6">
        <dgm:presLayoutVars>
          <dgm:bulletEnabled val="1"/>
        </dgm:presLayoutVars>
      </dgm:prSet>
      <dgm:spPr/>
    </dgm:pt>
    <dgm:pt modelId="{D3ECC6EC-1E63-40A9-B1F7-200147F5477D}" type="pres">
      <dgm:prSet presAssocID="{7E136D97-0444-49C1-99BA-5143B930953F}" presName="sibTrans" presStyleCnt="0"/>
      <dgm:spPr/>
    </dgm:pt>
    <dgm:pt modelId="{43CAC3A2-A9C2-428B-BC40-98C7879AF73A}" type="pres">
      <dgm:prSet presAssocID="{ACA2C1C4-6893-410B-8391-977458E19FC1}" presName="node" presStyleLbl="node1" presStyleIdx="1" presStyleCnt="6">
        <dgm:presLayoutVars>
          <dgm:bulletEnabled val="1"/>
        </dgm:presLayoutVars>
      </dgm:prSet>
      <dgm:spPr/>
    </dgm:pt>
    <dgm:pt modelId="{7EA39B9F-8E16-4F04-AEFE-2A0AE462DC5A}" type="pres">
      <dgm:prSet presAssocID="{3BDA8F65-6A91-4C42-AB98-9B421456C1C0}" presName="sibTrans" presStyleCnt="0"/>
      <dgm:spPr/>
    </dgm:pt>
    <dgm:pt modelId="{9408F512-6053-4732-81C9-71CB74880C1A}" type="pres">
      <dgm:prSet presAssocID="{8A09C42E-C41C-427B-B3C0-CF9B61BE1BD4}" presName="node" presStyleLbl="node1" presStyleIdx="2" presStyleCnt="6">
        <dgm:presLayoutVars>
          <dgm:bulletEnabled val="1"/>
        </dgm:presLayoutVars>
      </dgm:prSet>
      <dgm:spPr/>
    </dgm:pt>
    <dgm:pt modelId="{06990815-E23D-4885-AF12-EF8CF5E6EE69}" type="pres">
      <dgm:prSet presAssocID="{C0D2E0CD-9B99-478C-B96A-BA7180573C1D}" presName="sibTrans" presStyleCnt="0"/>
      <dgm:spPr/>
    </dgm:pt>
    <dgm:pt modelId="{DBCC77A3-9422-4179-9533-EFEE2C0B0956}" type="pres">
      <dgm:prSet presAssocID="{AD3E6418-BE72-468C-A62B-4C443C6493D4}" presName="node" presStyleLbl="node1" presStyleIdx="3" presStyleCnt="6">
        <dgm:presLayoutVars>
          <dgm:bulletEnabled val="1"/>
        </dgm:presLayoutVars>
      </dgm:prSet>
      <dgm:spPr/>
    </dgm:pt>
    <dgm:pt modelId="{2BD86B9E-1874-4CA5-B765-65D40EF8B973}" type="pres">
      <dgm:prSet presAssocID="{2ED1244E-F74D-4AA5-BD99-AA0329B5C48C}" presName="sibTrans" presStyleCnt="0"/>
      <dgm:spPr/>
    </dgm:pt>
    <dgm:pt modelId="{62B4A96B-AB8F-4D2E-B02B-AD37B031C4C6}" type="pres">
      <dgm:prSet presAssocID="{3719B27E-10FF-4BFB-BD6D-C184798E5F19}" presName="node" presStyleLbl="node1" presStyleIdx="4" presStyleCnt="6">
        <dgm:presLayoutVars>
          <dgm:bulletEnabled val="1"/>
        </dgm:presLayoutVars>
      </dgm:prSet>
      <dgm:spPr/>
    </dgm:pt>
    <dgm:pt modelId="{A5794A6E-2BF7-49FA-A1EC-5CADD4D4700E}" type="pres">
      <dgm:prSet presAssocID="{C278FBC4-D9CC-4874-82F8-ED2AB44CFFF7}" presName="sibTrans" presStyleCnt="0"/>
      <dgm:spPr/>
    </dgm:pt>
    <dgm:pt modelId="{E82CFD77-3855-499D-B9DE-E015851063F6}" type="pres">
      <dgm:prSet presAssocID="{25C2535D-2F09-4914-B88F-B2F010164749}" presName="node" presStyleLbl="node1" presStyleIdx="5" presStyleCnt="6">
        <dgm:presLayoutVars>
          <dgm:bulletEnabled val="1"/>
        </dgm:presLayoutVars>
      </dgm:prSet>
      <dgm:spPr/>
    </dgm:pt>
  </dgm:ptLst>
  <dgm:cxnLst>
    <dgm:cxn modelId="{5031EB2E-F163-45BE-A9DC-6CDC86CDB627}" srcId="{239399F3-4C65-4B21-BC16-010D9858C8D8}" destId="{ACA2C1C4-6893-410B-8391-977458E19FC1}" srcOrd="1" destOrd="0" parTransId="{9FC4C06E-4917-403D-A592-DA88E343F163}" sibTransId="{3BDA8F65-6A91-4C42-AB98-9B421456C1C0}"/>
    <dgm:cxn modelId="{4E288B33-18AD-44C5-B1D3-C7C9711B6730}" type="presOf" srcId="{8A09C42E-C41C-427B-B3C0-CF9B61BE1BD4}" destId="{9408F512-6053-4732-81C9-71CB74880C1A}" srcOrd="0" destOrd="0" presId="urn:microsoft.com/office/officeart/2005/8/layout/default"/>
    <dgm:cxn modelId="{B3ADDA61-72D6-417F-A854-B1CA074BA187}" type="presOf" srcId="{239399F3-4C65-4B21-BC16-010D9858C8D8}" destId="{5FAD8256-657B-44FF-B251-BF13E4810E47}" srcOrd="0" destOrd="0" presId="urn:microsoft.com/office/officeart/2005/8/layout/default"/>
    <dgm:cxn modelId="{BE4FB148-D93D-4693-B257-32D59676DEFD}" srcId="{239399F3-4C65-4B21-BC16-010D9858C8D8}" destId="{AD3E6418-BE72-468C-A62B-4C443C6493D4}" srcOrd="3" destOrd="0" parTransId="{63399FCB-BC61-4775-9879-51D77961D9AF}" sibTransId="{2ED1244E-F74D-4AA5-BD99-AA0329B5C48C}"/>
    <dgm:cxn modelId="{465E5170-0303-4448-968D-9A13D970024E}" srcId="{239399F3-4C65-4B21-BC16-010D9858C8D8}" destId="{8A09C42E-C41C-427B-B3C0-CF9B61BE1BD4}" srcOrd="2" destOrd="0" parTransId="{FACCB2AB-3201-43DD-8096-257CE73321DD}" sibTransId="{C0D2E0CD-9B99-478C-B96A-BA7180573C1D}"/>
    <dgm:cxn modelId="{410FE571-BFFA-43F6-85F5-0D20CC12EC75}" srcId="{239399F3-4C65-4B21-BC16-010D9858C8D8}" destId="{3719B27E-10FF-4BFB-BD6D-C184798E5F19}" srcOrd="4" destOrd="0" parTransId="{8151B7A8-0C20-4DD2-B1F7-DB6E8770670E}" sibTransId="{C278FBC4-D9CC-4874-82F8-ED2AB44CFFF7}"/>
    <dgm:cxn modelId="{A358AD7C-2CB9-40CF-ACC5-C545B899B359}" srcId="{239399F3-4C65-4B21-BC16-010D9858C8D8}" destId="{452415DC-7E6A-4B7B-9909-4705509E3D68}" srcOrd="0" destOrd="0" parTransId="{B3AC6E06-3380-42C1-9A33-4CEF6836FB8F}" sibTransId="{7E136D97-0444-49C1-99BA-5143B930953F}"/>
    <dgm:cxn modelId="{38674885-70B5-4C38-86A9-1DA8429AEEFA}" srcId="{239399F3-4C65-4B21-BC16-010D9858C8D8}" destId="{25C2535D-2F09-4914-B88F-B2F010164749}" srcOrd="5" destOrd="0" parTransId="{79B17415-F20F-4595-8016-1FEE886512B5}" sibTransId="{83BAC990-6427-43FE-9323-3C38D674C9A9}"/>
    <dgm:cxn modelId="{BFD1C687-718E-4525-BC26-E9757CE26E16}" type="presOf" srcId="{3719B27E-10FF-4BFB-BD6D-C184798E5F19}" destId="{62B4A96B-AB8F-4D2E-B02B-AD37B031C4C6}" srcOrd="0" destOrd="0" presId="urn:microsoft.com/office/officeart/2005/8/layout/default"/>
    <dgm:cxn modelId="{29B61193-02CB-4371-A4CE-70068050A4BB}" type="presOf" srcId="{25C2535D-2F09-4914-B88F-B2F010164749}" destId="{E82CFD77-3855-499D-B9DE-E015851063F6}" srcOrd="0" destOrd="0" presId="urn:microsoft.com/office/officeart/2005/8/layout/default"/>
    <dgm:cxn modelId="{AC6BEB97-F4C6-43C2-A2A6-6325B1BE89FE}" type="presOf" srcId="{ACA2C1C4-6893-410B-8391-977458E19FC1}" destId="{43CAC3A2-A9C2-428B-BC40-98C7879AF73A}" srcOrd="0" destOrd="0" presId="urn:microsoft.com/office/officeart/2005/8/layout/default"/>
    <dgm:cxn modelId="{CBC183C7-9AFF-4801-B245-8A92CA310BDF}" type="presOf" srcId="{452415DC-7E6A-4B7B-9909-4705509E3D68}" destId="{F8D8F685-6C6D-40C0-B3FF-B4340FB5ECCF}" srcOrd="0" destOrd="0" presId="urn:microsoft.com/office/officeart/2005/8/layout/default"/>
    <dgm:cxn modelId="{4D2120E4-B257-4F79-AE79-72ECBD03796C}" type="presOf" srcId="{AD3E6418-BE72-468C-A62B-4C443C6493D4}" destId="{DBCC77A3-9422-4179-9533-EFEE2C0B0956}" srcOrd="0" destOrd="0" presId="urn:microsoft.com/office/officeart/2005/8/layout/default"/>
    <dgm:cxn modelId="{16980271-0E4B-43F6-B458-B1452C492211}" type="presParOf" srcId="{5FAD8256-657B-44FF-B251-BF13E4810E47}" destId="{F8D8F685-6C6D-40C0-B3FF-B4340FB5ECCF}" srcOrd="0" destOrd="0" presId="urn:microsoft.com/office/officeart/2005/8/layout/default"/>
    <dgm:cxn modelId="{C8195A15-CBEB-4E9E-B52E-634BA83F6970}" type="presParOf" srcId="{5FAD8256-657B-44FF-B251-BF13E4810E47}" destId="{D3ECC6EC-1E63-40A9-B1F7-200147F5477D}" srcOrd="1" destOrd="0" presId="urn:microsoft.com/office/officeart/2005/8/layout/default"/>
    <dgm:cxn modelId="{E2C395F2-EB9D-4D2C-B9B4-43FA75ECF80E}" type="presParOf" srcId="{5FAD8256-657B-44FF-B251-BF13E4810E47}" destId="{43CAC3A2-A9C2-428B-BC40-98C7879AF73A}" srcOrd="2" destOrd="0" presId="urn:microsoft.com/office/officeart/2005/8/layout/default"/>
    <dgm:cxn modelId="{23BFCD46-0EBA-45B8-8C31-4A5514F6E1FC}" type="presParOf" srcId="{5FAD8256-657B-44FF-B251-BF13E4810E47}" destId="{7EA39B9F-8E16-4F04-AEFE-2A0AE462DC5A}" srcOrd="3" destOrd="0" presId="urn:microsoft.com/office/officeart/2005/8/layout/default"/>
    <dgm:cxn modelId="{3809667A-FF15-4258-8D12-FEA427B74DFC}" type="presParOf" srcId="{5FAD8256-657B-44FF-B251-BF13E4810E47}" destId="{9408F512-6053-4732-81C9-71CB74880C1A}" srcOrd="4" destOrd="0" presId="urn:microsoft.com/office/officeart/2005/8/layout/default"/>
    <dgm:cxn modelId="{04A17E40-269D-44B0-984F-C6739D24A2D9}" type="presParOf" srcId="{5FAD8256-657B-44FF-B251-BF13E4810E47}" destId="{06990815-E23D-4885-AF12-EF8CF5E6EE69}" srcOrd="5" destOrd="0" presId="urn:microsoft.com/office/officeart/2005/8/layout/default"/>
    <dgm:cxn modelId="{3A0ED77D-693F-4FEE-958B-1B73AFA9859B}" type="presParOf" srcId="{5FAD8256-657B-44FF-B251-BF13E4810E47}" destId="{DBCC77A3-9422-4179-9533-EFEE2C0B0956}" srcOrd="6" destOrd="0" presId="urn:microsoft.com/office/officeart/2005/8/layout/default"/>
    <dgm:cxn modelId="{DC1B3087-D6D0-4006-A6E8-2BBA1268FF75}" type="presParOf" srcId="{5FAD8256-657B-44FF-B251-BF13E4810E47}" destId="{2BD86B9E-1874-4CA5-B765-65D40EF8B973}" srcOrd="7" destOrd="0" presId="urn:microsoft.com/office/officeart/2005/8/layout/default"/>
    <dgm:cxn modelId="{32795E30-066A-4AEB-BFA2-AA43D954CBBB}" type="presParOf" srcId="{5FAD8256-657B-44FF-B251-BF13E4810E47}" destId="{62B4A96B-AB8F-4D2E-B02B-AD37B031C4C6}" srcOrd="8" destOrd="0" presId="urn:microsoft.com/office/officeart/2005/8/layout/default"/>
    <dgm:cxn modelId="{6AD3B4A4-C69F-47EF-B937-536B85C0C340}" type="presParOf" srcId="{5FAD8256-657B-44FF-B251-BF13E4810E47}" destId="{A5794A6E-2BF7-49FA-A1EC-5CADD4D4700E}" srcOrd="9" destOrd="0" presId="urn:microsoft.com/office/officeart/2005/8/layout/default"/>
    <dgm:cxn modelId="{A9929252-F8BE-463C-B658-2C3918652DE2}" type="presParOf" srcId="{5FAD8256-657B-44FF-B251-BF13E4810E47}" destId="{E82CFD77-3855-499D-B9DE-E015851063F6}" srcOrd="10"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8F685-6C6D-40C0-B3FF-B4340FB5ECCF}">
      <dsp:nvSpPr>
        <dsp:cNvPr id="0" name=""/>
        <dsp:cNvSpPr/>
      </dsp:nvSpPr>
      <dsp:spPr>
        <a:xfrm>
          <a:off x="0"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n>
                <a:noFill/>
              </a:ln>
              <a:latin typeface="Arial Rounded MT Bold" panose="020F0704030504030204" pitchFamily="34" charset="0"/>
            </a:rPr>
            <a:t>streamline business development, supporting military families, and protecting military installations.</a:t>
          </a:r>
        </a:p>
      </dsp:txBody>
      <dsp:txXfrm>
        <a:off x="0" y="39687"/>
        <a:ext cx="3286125" cy="1971675"/>
      </dsp:txXfrm>
    </dsp:sp>
    <dsp:sp modelId="{43CAC3A2-A9C2-428B-BC40-98C7879AF73A}">
      <dsp:nvSpPr>
        <dsp:cNvPr id="0" name=""/>
        <dsp:cNvSpPr/>
      </dsp:nvSpPr>
      <dsp:spPr>
        <a:xfrm>
          <a:off x="3614737"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n>
                <a:noFill/>
              </a:ln>
              <a:latin typeface="Arial Rounded MT Bold" panose="020F0704030504030204" pitchFamily="34" charset="0"/>
            </a:rPr>
            <a:t>encourage defense-related businesses to expand or relocate in the state</a:t>
          </a:r>
        </a:p>
      </dsp:txBody>
      <dsp:txXfrm>
        <a:off x="3614737" y="39687"/>
        <a:ext cx="3286125" cy="1971675"/>
      </dsp:txXfrm>
    </dsp:sp>
    <dsp:sp modelId="{9408F512-6053-4732-81C9-71CB74880C1A}">
      <dsp:nvSpPr>
        <dsp:cNvPr id="0" name=""/>
        <dsp:cNvSpPr/>
      </dsp:nvSpPr>
      <dsp:spPr>
        <a:xfrm>
          <a:off x="7229475"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n>
                <a:noFill/>
              </a:ln>
              <a:latin typeface="Arial Rounded MT Bold" panose="020F0704030504030204" pitchFamily="34" charset="0"/>
            </a:rPr>
            <a:t>maintain and grow military operations in the state, providing insight and recommendations to state leaders</a:t>
          </a:r>
        </a:p>
      </dsp:txBody>
      <dsp:txXfrm>
        <a:off x="7229475" y="39687"/>
        <a:ext cx="3286125" cy="1971675"/>
      </dsp:txXfrm>
    </dsp:sp>
    <dsp:sp modelId="{DBCC77A3-9422-4179-9533-EFEE2C0B0956}">
      <dsp:nvSpPr>
        <dsp:cNvPr id="0" name=""/>
        <dsp:cNvSpPr/>
      </dsp:nvSpPr>
      <dsp:spPr>
        <a:xfrm>
          <a:off x="0"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n>
                <a:noFill/>
              </a:ln>
              <a:latin typeface="Arial Rounded MT Bold" panose="020F0704030504030204" pitchFamily="34" charset="0"/>
            </a:rPr>
            <a:t>support the efforts of local and regional organizations to improve partnerships with military installations</a:t>
          </a:r>
        </a:p>
      </dsp:txBody>
      <dsp:txXfrm>
        <a:off x="0" y="2339975"/>
        <a:ext cx="3286125" cy="1971675"/>
      </dsp:txXfrm>
    </dsp:sp>
    <dsp:sp modelId="{62B4A96B-AB8F-4D2E-B02B-AD37B031C4C6}">
      <dsp:nvSpPr>
        <dsp:cNvPr id="0" name=""/>
        <dsp:cNvSpPr/>
      </dsp:nvSpPr>
      <dsp:spPr>
        <a:xfrm>
          <a:off x="3614737"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n>
                <a:noFill/>
              </a:ln>
              <a:latin typeface="Arial Rounded MT Bold" panose="020F0704030504030204" pitchFamily="34" charset="0"/>
            </a:rPr>
            <a:t>coordinate state and local efforts to enhance the quality of life of military personnel</a:t>
          </a:r>
        </a:p>
      </dsp:txBody>
      <dsp:txXfrm>
        <a:off x="3614737" y="2339975"/>
        <a:ext cx="3286125" cy="1971675"/>
      </dsp:txXfrm>
    </dsp:sp>
    <dsp:sp modelId="{E82CFD77-3855-499D-B9DE-E015851063F6}">
      <dsp:nvSpPr>
        <dsp:cNvPr id="0" name=""/>
        <dsp:cNvSpPr/>
      </dsp:nvSpPr>
      <dsp:spPr>
        <a:xfrm>
          <a:off x="7229475"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n>
                <a:noFill/>
              </a:ln>
              <a:latin typeface="Arial Rounded MT Bold" panose="020F0704030504030204" pitchFamily="34" charset="0"/>
            </a:rPr>
            <a:t>advocate for service members and their families</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3646"/>
          </a:xfrm>
          <a:prstGeom prst="rect">
            <a:avLst/>
          </a:prstGeom>
        </p:spPr>
        <p:txBody>
          <a:bodyPr vert="horz" lIns="92529" tIns="46265" rIns="92529" bIns="46265" rtlCol="0"/>
          <a:lstStyle>
            <a:lvl1pPr algn="l">
              <a:defRPr sz="1300"/>
            </a:lvl1pPr>
          </a:lstStyle>
          <a:p>
            <a:endParaRPr lang="en-US"/>
          </a:p>
        </p:txBody>
      </p:sp>
      <p:sp>
        <p:nvSpPr>
          <p:cNvPr id="3" name="Date Placeholder 2"/>
          <p:cNvSpPr>
            <a:spLocks noGrp="1"/>
          </p:cNvSpPr>
          <p:nvPr>
            <p:ph type="dt" idx="1"/>
          </p:nvPr>
        </p:nvSpPr>
        <p:spPr>
          <a:xfrm>
            <a:off x="3939466" y="1"/>
            <a:ext cx="3013763" cy="463646"/>
          </a:xfrm>
          <a:prstGeom prst="rect">
            <a:avLst/>
          </a:prstGeom>
        </p:spPr>
        <p:txBody>
          <a:bodyPr vert="horz" lIns="92529" tIns="46265" rIns="92529" bIns="46265" rtlCol="0"/>
          <a:lstStyle>
            <a:lvl1pPr algn="r">
              <a:defRPr sz="1300"/>
            </a:lvl1pPr>
          </a:lstStyle>
          <a:p>
            <a:fld id="{7A8A1D26-2674-46D4-89B8-F4CC2E5CF441}" type="datetimeFigureOut">
              <a:rPr lang="en-US" smtClean="0"/>
              <a:t>11/08/2024</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29" tIns="46265" rIns="92529" bIns="46265"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29" tIns="46265" rIns="92529" bIns="462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5"/>
          </a:xfrm>
          <a:prstGeom prst="rect">
            <a:avLst/>
          </a:prstGeom>
        </p:spPr>
        <p:txBody>
          <a:bodyPr vert="horz" lIns="92529" tIns="46265" rIns="92529" bIns="46265" rtlCol="0" anchor="b"/>
          <a:lstStyle>
            <a:lvl1pPr algn="l">
              <a:defRPr sz="1300"/>
            </a:lvl1pPr>
          </a:lstStyle>
          <a:p>
            <a:endParaRPr lang="en-US"/>
          </a:p>
        </p:txBody>
      </p:sp>
      <p:sp>
        <p:nvSpPr>
          <p:cNvPr id="7" name="Slide Number Placeholder 6"/>
          <p:cNvSpPr>
            <a:spLocks noGrp="1"/>
          </p:cNvSpPr>
          <p:nvPr>
            <p:ph type="sldNum" sz="quarter" idx="5"/>
          </p:nvPr>
        </p:nvSpPr>
        <p:spPr>
          <a:xfrm>
            <a:off x="3939466" y="8777193"/>
            <a:ext cx="3013763" cy="463645"/>
          </a:xfrm>
          <a:prstGeom prst="rect">
            <a:avLst/>
          </a:prstGeom>
        </p:spPr>
        <p:txBody>
          <a:bodyPr vert="horz" lIns="92529" tIns="46265" rIns="92529" bIns="46265" rtlCol="0" anchor="b"/>
          <a:lstStyle>
            <a:lvl1pPr algn="r">
              <a:defRPr sz="1300"/>
            </a:lvl1pPr>
          </a:lstStyle>
          <a:p>
            <a:fld id="{091D152D-DAD8-4A12-9153-84E322A49458}" type="slidenum">
              <a:rPr lang="en-US" smtClean="0"/>
              <a:t>‹#›</a:t>
            </a:fld>
            <a:endParaRPr lang="en-US"/>
          </a:p>
        </p:txBody>
      </p:sp>
    </p:spTree>
    <p:extLst>
      <p:ext uri="{BB962C8B-B14F-4D97-AF65-F5344CB8AC3E}">
        <p14:creationId xmlns:p14="http://schemas.microsoft.com/office/powerpoint/2010/main" val="407268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78123">
              <a:defRPr/>
            </a:pPr>
            <a:fld id="{F5B08F73-9A33-48AE-B0A7-0B53DBDF1110}" type="slidenum">
              <a:rPr lang="en-US" sz="1400">
                <a:solidFill>
                  <a:prstClr val="black"/>
                </a:solidFill>
                <a:latin typeface="Aptos" panose="02110004020202020204"/>
              </a:rPr>
              <a:pPr defTabSz="978123">
                <a:defRPr/>
              </a:pPr>
              <a:t>1</a:t>
            </a:fld>
            <a:endParaRPr lang="en-US" sz="1400">
              <a:solidFill>
                <a:prstClr val="black"/>
              </a:solidFill>
              <a:latin typeface="Aptos" panose="02110004020202020204"/>
            </a:endParaRPr>
          </a:p>
        </p:txBody>
      </p:sp>
    </p:spTree>
    <p:extLst>
      <p:ext uri="{BB962C8B-B14F-4D97-AF65-F5344CB8AC3E}">
        <p14:creationId xmlns:p14="http://schemas.microsoft.com/office/powerpoint/2010/main" val="333291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268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11</a:t>
            </a:fld>
            <a:endParaRPr lang="en-US"/>
          </a:p>
        </p:txBody>
      </p:sp>
    </p:spTree>
    <p:extLst>
      <p:ext uri="{BB962C8B-B14F-4D97-AF65-F5344CB8AC3E}">
        <p14:creationId xmlns:p14="http://schemas.microsoft.com/office/powerpoint/2010/main" val="288929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12</a:t>
            </a:fld>
            <a:endParaRPr lang="en-US"/>
          </a:p>
        </p:txBody>
      </p:sp>
    </p:spTree>
    <p:extLst>
      <p:ext uri="{BB962C8B-B14F-4D97-AF65-F5344CB8AC3E}">
        <p14:creationId xmlns:p14="http://schemas.microsoft.com/office/powerpoint/2010/main" val="163714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13</a:t>
            </a:fld>
            <a:endParaRPr lang="en-US"/>
          </a:p>
        </p:txBody>
      </p:sp>
    </p:spTree>
    <p:extLst>
      <p:ext uri="{BB962C8B-B14F-4D97-AF65-F5344CB8AC3E}">
        <p14:creationId xmlns:p14="http://schemas.microsoft.com/office/powerpoint/2010/main" val="85606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14</a:t>
            </a:fld>
            <a:endParaRPr lang="en-US"/>
          </a:p>
        </p:txBody>
      </p:sp>
    </p:spTree>
    <p:extLst>
      <p:ext uri="{BB962C8B-B14F-4D97-AF65-F5344CB8AC3E}">
        <p14:creationId xmlns:p14="http://schemas.microsoft.com/office/powerpoint/2010/main" val="3964784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15</a:t>
            </a:fld>
            <a:endParaRPr lang="en-US"/>
          </a:p>
        </p:txBody>
      </p:sp>
    </p:spTree>
    <p:extLst>
      <p:ext uri="{BB962C8B-B14F-4D97-AF65-F5344CB8AC3E}">
        <p14:creationId xmlns:p14="http://schemas.microsoft.com/office/powerpoint/2010/main" val="2022816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16</a:t>
            </a:fld>
            <a:endParaRPr lang="en-US"/>
          </a:p>
        </p:txBody>
      </p:sp>
    </p:spTree>
    <p:extLst>
      <p:ext uri="{BB962C8B-B14F-4D97-AF65-F5344CB8AC3E}">
        <p14:creationId xmlns:p14="http://schemas.microsoft.com/office/powerpoint/2010/main" val="2454112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17</a:t>
            </a:fld>
            <a:endParaRPr lang="en-US"/>
          </a:p>
        </p:txBody>
      </p:sp>
    </p:spTree>
    <p:extLst>
      <p:ext uri="{BB962C8B-B14F-4D97-AF65-F5344CB8AC3E}">
        <p14:creationId xmlns:p14="http://schemas.microsoft.com/office/powerpoint/2010/main" val="175694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anticipated to be in the final CEVP (cost estimate validation process) report due next month. </a:t>
            </a:r>
          </a:p>
        </p:txBody>
      </p:sp>
      <p:sp>
        <p:nvSpPr>
          <p:cNvPr id="4" name="Slide Number Placeholder 3"/>
          <p:cNvSpPr>
            <a:spLocks noGrp="1"/>
          </p:cNvSpPr>
          <p:nvPr>
            <p:ph type="sldNum" sz="quarter" idx="5"/>
          </p:nvPr>
        </p:nvSpPr>
        <p:spPr/>
        <p:txBody>
          <a:bodyPr/>
          <a:lstStyle/>
          <a:p>
            <a:fld id="{A8DEC26C-DD54-4812-92FF-356AB3718326}" type="slidenum">
              <a:rPr lang="en-US" smtClean="0"/>
              <a:t>18</a:t>
            </a:fld>
            <a:endParaRPr lang="en-US"/>
          </a:p>
        </p:txBody>
      </p:sp>
    </p:spTree>
    <p:extLst>
      <p:ext uri="{BB962C8B-B14F-4D97-AF65-F5344CB8AC3E}">
        <p14:creationId xmlns:p14="http://schemas.microsoft.com/office/powerpoint/2010/main" val="1000744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19</a:t>
            </a:fld>
            <a:endParaRPr lang="en-US"/>
          </a:p>
        </p:txBody>
      </p:sp>
    </p:spTree>
    <p:extLst>
      <p:ext uri="{BB962C8B-B14F-4D97-AF65-F5344CB8AC3E}">
        <p14:creationId xmlns:p14="http://schemas.microsoft.com/office/powerpoint/2010/main" val="165957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2</a:t>
            </a:fld>
            <a:endParaRPr lang="en-US"/>
          </a:p>
        </p:txBody>
      </p:sp>
    </p:spTree>
    <p:extLst>
      <p:ext uri="{BB962C8B-B14F-4D97-AF65-F5344CB8AC3E}">
        <p14:creationId xmlns:p14="http://schemas.microsoft.com/office/powerpoint/2010/main" val="2517288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20</a:t>
            </a:fld>
            <a:endParaRPr lang="en-US"/>
          </a:p>
        </p:txBody>
      </p:sp>
    </p:spTree>
    <p:extLst>
      <p:ext uri="{BB962C8B-B14F-4D97-AF65-F5344CB8AC3E}">
        <p14:creationId xmlns:p14="http://schemas.microsoft.com/office/powerpoint/2010/main" val="1037143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21</a:t>
            </a:fld>
            <a:endParaRPr lang="en-US"/>
          </a:p>
        </p:txBody>
      </p:sp>
    </p:spTree>
    <p:extLst>
      <p:ext uri="{BB962C8B-B14F-4D97-AF65-F5344CB8AC3E}">
        <p14:creationId xmlns:p14="http://schemas.microsoft.com/office/powerpoint/2010/main" val="500659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22</a:t>
            </a:fld>
            <a:endParaRPr lang="en-US"/>
          </a:p>
        </p:txBody>
      </p:sp>
    </p:spTree>
    <p:extLst>
      <p:ext uri="{BB962C8B-B14F-4D97-AF65-F5344CB8AC3E}">
        <p14:creationId xmlns:p14="http://schemas.microsoft.com/office/powerpoint/2010/main" val="3986006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23</a:t>
            </a:fld>
            <a:endParaRPr lang="en-US"/>
          </a:p>
        </p:txBody>
      </p:sp>
    </p:spTree>
    <p:extLst>
      <p:ext uri="{BB962C8B-B14F-4D97-AF65-F5344CB8AC3E}">
        <p14:creationId xmlns:p14="http://schemas.microsoft.com/office/powerpoint/2010/main" val="1032787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24</a:t>
            </a:fld>
            <a:endParaRPr lang="en-US"/>
          </a:p>
        </p:txBody>
      </p:sp>
    </p:spTree>
    <p:extLst>
      <p:ext uri="{BB962C8B-B14F-4D97-AF65-F5344CB8AC3E}">
        <p14:creationId xmlns:p14="http://schemas.microsoft.com/office/powerpoint/2010/main" val="380258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latin typeface="Aptos" panose="020B0004020202020204" pitchFamily="34" charset="0"/>
              </a:rPr>
              <a:t>Washington is vital to our nation’s defense and power projection capabilities. For the first time in over a decade we know the economic impact of the defense industry on Washington state’s economy - </a:t>
            </a:r>
            <a:r>
              <a:rPr lang="en-US" sz="1500" b="1" dirty="0">
                <a:latin typeface="Aptos" panose="020B0004020202020204" pitchFamily="34" charset="0"/>
              </a:rPr>
              <a:t>and it’s big</a:t>
            </a:r>
            <a:r>
              <a:rPr lang="en-US" sz="1500" dirty="0">
                <a:latin typeface="Aptos" panose="020B0004020202020204" pitchFamily="34" charset="0"/>
              </a:rPr>
              <a:t>. WA is the home of six military installations, over 100,000 personnel, over 185,000 military family members, over 525,000 veterans and retirees, and numerous private contractors.  The state has 713,000 military affiliated residents.</a:t>
            </a:r>
          </a:p>
          <a:p>
            <a:endParaRPr lang="en-US" sz="1500" dirty="0">
              <a:latin typeface="Aptos" panose="020B0004020202020204" pitchFamily="34" charset="0"/>
            </a:endParaRPr>
          </a:p>
          <a:p>
            <a:r>
              <a:rPr lang="en-US" sz="1500" dirty="0">
                <a:latin typeface="Aptos" panose="020B0004020202020204" pitchFamily="34" charset="0"/>
              </a:rPr>
              <a:t>Nearly $31B or 4% of GSP is connected to the defense economy.  About a quarter of a million jobs can be attribute to the defense sector.</a:t>
            </a:r>
          </a:p>
        </p:txBody>
      </p:sp>
      <p:sp>
        <p:nvSpPr>
          <p:cNvPr id="4" name="Slide Number Placeholder 3"/>
          <p:cNvSpPr>
            <a:spLocks noGrp="1"/>
          </p:cNvSpPr>
          <p:nvPr>
            <p:ph type="sldNum" sz="quarter" idx="5"/>
          </p:nvPr>
        </p:nvSpPr>
        <p:spPr/>
        <p:txBody>
          <a:bodyPr/>
          <a:lstStyle/>
          <a:p>
            <a:fld id="{091D152D-DAD8-4A12-9153-84E322A49458}" type="slidenum">
              <a:rPr lang="en-US" smtClean="0"/>
              <a:t>25</a:t>
            </a:fld>
            <a:endParaRPr lang="en-US"/>
          </a:p>
        </p:txBody>
      </p:sp>
    </p:spTree>
    <p:extLst>
      <p:ext uri="{BB962C8B-B14F-4D97-AF65-F5344CB8AC3E}">
        <p14:creationId xmlns:p14="http://schemas.microsoft.com/office/powerpoint/2010/main" val="3469081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consultant team from Matrix Design Group conducted a statewide analysis of the entire military and defense sector and separate analyses for each of Washington’s major installations:</a:t>
            </a:r>
          </a:p>
          <a:p>
            <a:r>
              <a:rPr lang="en-US" sz="1600" dirty="0"/>
              <a:t>Defense spending directly supported thousands of jobs, not only in the military, but also in the industries that provide goods and services to the DoD and the service member community. </a:t>
            </a:r>
          </a:p>
          <a:p>
            <a:r>
              <a:rPr lang="en-US" sz="1600" dirty="0"/>
              <a:t>As this spending rippled through the economy, it stimulated business-to-business transactions in the supply chain and household spending of labor income, respectively referred to as indirect and induced effects.</a:t>
            </a:r>
          </a:p>
        </p:txBody>
      </p:sp>
      <p:sp>
        <p:nvSpPr>
          <p:cNvPr id="4" name="Slide Number Placeholder 3"/>
          <p:cNvSpPr>
            <a:spLocks noGrp="1"/>
          </p:cNvSpPr>
          <p:nvPr>
            <p:ph type="sldNum" sz="quarter" idx="5"/>
          </p:nvPr>
        </p:nvSpPr>
        <p:spPr/>
        <p:txBody>
          <a:bodyPr/>
          <a:lstStyle/>
          <a:p>
            <a:fld id="{091D152D-DAD8-4A12-9153-84E322A49458}" type="slidenum">
              <a:rPr lang="en-US" smtClean="0"/>
              <a:t>26</a:t>
            </a:fld>
            <a:endParaRPr lang="en-US"/>
          </a:p>
        </p:txBody>
      </p:sp>
    </p:spTree>
    <p:extLst>
      <p:ext uri="{BB962C8B-B14F-4D97-AF65-F5344CB8AC3E}">
        <p14:creationId xmlns:p14="http://schemas.microsoft.com/office/powerpoint/2010/main" val="1633679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addition, there is $1.8 billion in state and local tax revenue not accounted for on this slide.</a:t>
            </a:r>
          </a:p>
        </p:txBody>
      </p:sp>
      <p:sp>
        <p:nvSpPr>
          <p:cNvPr id="4" name="Slide Number Placeholder 3"/>
          <p:cNvSpPr>
            <a:spLocks noGrp="1"/>
          </p:cNvSpPr>
          <p:nvPr>
            <p:ph type="sldNum" sz="quarter" idx="5"/>
          </p:nvPr>
        </p:nvSpPr>
        <p:spPr/>
        <p:txBody>
          <a:bodyPr/>
          <a:lstStyle/>
          <a:p>
            <a:fld id="{091D152D-DAD8-4A12-9153-84E322A49458}" type="slidenum">
              <a:rPr lang="en-US" smtClean="0"/>
              <a:t>27</a:t>
            </a:fld>
            <a:endParaRPr lang="en-US"/>
          </a:p>
        </p:txBody>
      </p:sp>
    </p:spTree>
    <p:extLst>
      <p:ext uri="{BB962C8B-B14F-4D97-AF65-F5344CB8AC3E}">
        <p14:creationId xmlns:p14="http://schemas.microsoft.com/office/powerpoint/2010/main" val="545808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28</a:t>
            </a:fld>
            <a:endParaRPr lang="en-US"/>
          </a:p>
        </p:txBody>
      </p:sp>
    </p:spTree>
    <p:extLst>
      <p:ext uri="{BB962C8B-B14F-4D97-AF65-F5344CB8AC3E}">
        <p14:creationId xmlns:p14="http://schemas.microsoft.com/office/powerpoint/2010/main" val="2930344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MIL/Defense Sector ranks fourth among the state’s industry sectors as shown on this slide.  The second aspect of the economic impact report is a SWOT analysis based on interviews with the installation command groups.  Affordable housing, childcare and military spouse employment barriers were common weaknesses among our installations.</a:t>
            </a:r>
          </a:p>
          <a:p>
            <a:r>
              <a:rPr lang="en-US" sz="1600" dirty="0"/>
              <a:t>To address these challenges and others identified in the survey, Washington needs a unified approach to defense community coordination. Currently no organization or office is charged with this critical responsibility. </a:t>
            </a:r>
          </a:p>
          <a:p>
            <a:r>
              <a:rPr lang="en-US" sz="1600" dirty="0"/>
              <a:t>An </a:t>
            </a:r>
            <a:r>
              <a:rPr lang="en-US" sz="1600" dirty="0" err="1"/>
              <a:t>OpEd</a:t>
            </a:r>
            <a:r>
              <a:rPr lang="en-US" sz="1600" dirty="0"/>
              <a:t> published in newspapers across the state written by MG® Jimmy Collins and Dave Zeeck (former publisher of the TNT) describes very well the need for such a state office.</a:t>
            </a:r>
          </a:p>
        </p:txBody>
      </p:sp>
      <p:sp>
        <p:nvSpPr>
          <p:cNvPr id="4" name="Slide Number Placeholder 3"/>
          <p:cNvSpPr>
            <a:spLocks noGrp="1"/>
          </p:cNvSpPr>
          <p:nvPr>
            <p:ph type="sldNum" sz="quarter" idx="5"/>
          </p:nvPr>
        </p:nvSpPr>
        <p:spPr/>
        <p:txBody>
          <a:bodyPr/>
          <a:lstStyle/>
          <a:p>
            <a:fld id="{091D152D-DAD8-4A12-9153-84E322A49458}" type="slidenum">
              <a:rPr lang="en-US" smtClean="0"/>
              <a:t>29</a:t>
            </a:fld>
            <a:endParaRPr lang="en-US"/>
          </a:p>
        </p:txBody>
      </p:sp>
    </p:spTree>
    <p:extLst>
      <p:ext uri="{BB962C8B-B14F-4D97-AF65-F5344CB8AC3E}">
        <p14:creationId xmlns:p14="http://schemas.microsoft.com/office/powerpoint/2010/main" val="64659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B839E-53A5-0BB4-CE49-58B7B8582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FB0A8-C083-EC5A-9A27-16CE9C55C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F41C6-AB77-35C8-11D1-4BFDF65F6C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10F051-9318-2707-9369-D208F532E9A8}"/>
              </a:ext>
            </a:extLst>
          </p:cNvPr>
          <p:cNvSpPr>
            <a:spLocks noGrp="1"/>
          </p:cNvSpPr>
          <p:nvPr>
            <p:ph type="sldNum" sz="quarter" idx="5"/>
          </p:nvPr>
        </p:nvSpPr>
        <p:spPr/>
        <p:txBody>
          <a:bodyPr/>
          <a:lstStyle/>
          <a:p>
            <a:fld id="{091D152D-DAD8-4A12-9153-84E322A49458}" type="slidenum">
              <a:rPr lang="en-US" smtClean="0"/>
              <a:t>3</a:t>
            </a:fld>
            <a:endParaRPr lang="en-US"/>
          </a:p>
        </p:txBody>
      </p:sp>
    </p:spTree>
    <p:extLst>
      <p:ext uri="{BB962C8B-B14F-4D97-AF65-F5344CB8AC3E}">
        <p14:creationId xmlns:p14="http://schemas.microsoft.com/office/powerpoint/2010/main" val="777188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620713"/>
            <a:ext cx="5541962" cy="3117850"/>
          </a:xfrm>
        </p:spPr>
      </p:sp>
      <p:sp>
        <p:nvSpPr>
          <p:cNvPr id="3" name="Notes Placeholder 2"/>
          <p:cNvSpPr>
            <a:spLocks noGrp="1"/>
          </p:cNvSpPr>
          <p:nvPr>
            <p:ph type="body" idx="1"/>
          </p:nvPr>
        </p:nvSpPr>
        <p:spPr>
          <a:xfrm>
            <a:off x="695484" y="3972373"/>
            <a:ext cx="5563870" cy="4804820"/>
          </a:xfrm>
        </p:spPr>
        <p:txBody>
          <a:bodyPr/>
          <a:lstStyle/>
          <a:p>
            <a:r>
              <a:rPr lang="en-US" sz="1600" dirty="0"/>
              <a:t>Different states have different approaches to conducting their military affairs, but the states with some of the most defense activity have a common trait: a </a:t>
            </a:r>
            <a:r>
              <a:rPr lang="en-US" sz="1600" u="sng" dirty="0"/>
              <a:t>centralized organization </a:t>
            </a:r>
            <a:r>
              <a:rPr lang="en-US" sz="1600" dirty="0"/>
              <a:t>composed of military and defense subject matter experts that reports to the Governor and communicates directly with installation leadership. The Washington Legislature should look to other states for examples of how to do this successfully. Importantly, states that have done this well have offices separate from the Veterans Department, state military department and national guard. This analysis researched: Texas, California, Virginia, Florida, and Connecticut.</a:t>
            </a:r>
          </a:p>
          <a:p>
            <a:r>
              <a:rPr lang="en-US" sz="1600" dirty="0"/>
              <a:t>Military Enhancement Committees (MECs) have become increasingly valuable over the last five years as the Department of Defense has begun assessing community support for installations when deciding where to commit funds and assign military missions. Washington can best help local MECs by providing start-up assistance, whether that be in the form of initial funding or organizational support.</a:t>
            </a:r>
          </a:p>
        </p:txBody>
      </p:sp>
      <p:sp>
        <p:nvSpPr>
          <p:cNvPr id="4" name="Slide Number Placeholder 3"/>
          <p:cNvSpPr>
            <a:spLocks noGrp="1"/>
          </p:cNvSpPr>
          <p:nvPr>
            <p:ph type="sldNum" sz="quarter" idx="5"/>
          </p:nvPr>
        </p:nvSpPr>
        <p:spPr/>
        <p:txBody>
          <a:bodyPr/>
          <a:lstStyle/>
          <a:p>
            <a:fld id="{091D152D-DAD8-4A12-9153-84E322A49458}" type="slidenum">
              <a:rPr lang="en-US" smtClean="0"/>
              <a:t>30</a:t>
            </a:fld>
            <a:endParaRPr lang="en-US"/>
          </a:p>
        </p:txBody>
      </p:sp>
    </p:spTree>
    <p:extLst>
      <p:ext uri="{BB962C8B-B14F-4D97-AF65-F5344CB8AC3E}">
        <p14:creationId xmlns:p14="http://schemas.microsoft.com/office/powerpoint/2010/main" val="2580279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31</a:t>
            </a:fld>
            <a:endParaRPr lang="en-US"/>
          </a:p>
        </p:txBody>
      </p:sp>
    </p:spTree>
    <p:extLst>
      <p:ext uri="{BB962C8B-B14F-4D97-AF65-F5344CB8AC3E}">
        <p14:creationId xmlns:p14="http://schemas.microsoft.com/office/powerpoint/2010/main" val="1448837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32</a:t>
            </a:fld>
            <a:endParaRPr lang="en-US"/>
          </a:p>
        </p:txBody>
      </p:sp>
    </p:spTree>
    <p:extLst>
      <p:ext uri="{BB962C8B-B14F-4D97-AF65-F5344CB8AC3E}">
        <p14:creationId xmlns:p14="http://schemas.microsoft.com/office/powerpoint/2010/main" val="2495431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1D152D-DAD8-4A12-9153-84E322A49458}" type="slidenum">
              <a:rPr lang="en-US" smtClean="0"/>
              <a:t>33</a:t>
            </a:fld>
            <a:endParaRPr lang="en-US"/>
          </a:p>
        </p:txBody>
      </p:sp>
    </p:spTree>
    <p:extLst>
      <p:ext uri="{BB962C8B-B14F-4D97-AF65-F5344CB8AC3E}">
        <p14:creationId xmlns:p14="http://schemas.microsoft.com/office/powerpoint/2010/main" val="4266100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 to bullets on slide]</a:t>
            </a:r>
          </a:p>
        </p:txBody>
      </p:sp>
      <p:sp>
        <p:nvSpPr>
          <p:cNvPr id="4" name="Slide Number Placeholder 3"/>
          <p:cNvSpPr>
            <a:spLocks noGrp="1"/>
          </p:cNvSpPr>
          <p:nvPr>
            <p:ph type="sldNum" sz="quarter" idx="5"/>
          </p:nvPr>
        </p:nvSpPr>
        <p:spPr/>
        <p:txBody>
          <a:bodyPr/>
          <a:lstStyle/>
          <a:p>
            <a:pPr defTabSz="875308">
              <a:defRPr/>
            </a:pPr>
            <a:fld id="{8F6719B3-356F-46F4-86A8-4D95D3A866E3}" type="slidenum">
              <a:rPr lang="en-US" sz="1200">
                <a:solidFill>
                  <a:prstClr val="black"/>
                </a:solidFill>
                <a:latin typeface="Aptos" panose="02110004020202020204"/>
              </a:rPr>
              <a:pPr defTabSz="875308">
                <a:defRPr/>
              </a:pPr>
              <a:t>34</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3702206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Six focus areas for our recommendations, which we’ll cover on the next few slides. Those focus areas are [read slide]</a:t>
            </a:r>
          </a:p>
          <a:p>
            <a:endParaRPr lang="en-US" sz="1100" dirty="0"/>
          </a:p>
          <a:p>
            <a:r>
              <a:rPr lang="en-US" sz="1100" dirty="0"/>
              <a:t>The Recommendations are fairly high-level – so in the final report, each recommendation will be accompanied nested Strategies that identify more specific supporting actions. We won’t be sharing our draft Strategies today, as they’re still in flux and they’re more detailed than we have time for in this presentation. I will note that all our Strategies are focused on solutions that are specific to military spouses. What I mean: we know that military spouses face many of the same challenges that confront many Americans – issues with housing affordability, childcare, access to resources. There’s some big, systemic things that could be done on a national level to address these issues, but in the interest of keeping our report focused and attainable, we’ve limited our scope to Strategies that specifically, directly support military spouses.</a:t>
            </a:r>
          </a:p>
          <a:p>
            <a:endParaRPr lang="en-US" sz="1100" dirty="0"/>
          </a:p>
          <a:p>
            <a:r>
              <a:rPr lang="en-US" sz="1100" dirty="0"/>
              <a:t>For each of our Strategies, we also identify one or more key players that we think could play a role in implementation. We’ve identified nine key players, organized into three categories: [read slide]</a:t>
            </a:r>
          </a:p>
        </p:txBody>
      </p:sp>
      <p:sp>
        <p:nvSpPr>
          <p:cNvPr id="4" name="Slide Number Placeholder 3"/>
          <p:cNvSpPr>
            <a:spLocks noGrp="1"/>
          </p:cNvSpPr>
          <p:nvPr>
            <p:ph type="sldNum" sz="quarter" idx="5"/>
          </p:nvPr>
        </p:nvSpPr>
        <p:spPr/>
        <p:txBody>
          <a:bodyPr/>
          <a:lstStyle/>
          <a:p>
            <a:pPr defTabSz="908091">
              <a:defRPr/>
            </a:pPr>
            <a:fld id="{8F6719B3-356F-46F4-86A8-4D95D3A866E3}" type="slidenum">
              <a:rPr lang="en-US" sz="1200">
                <a:solidFill>
                  <a:prstClr val="black"/>
                </a:solidFill>
                <a:latin typeface="Aptos" panose="02110004020202020204"/>
              </a:rPr>
              <a:pPr defTabSz="908091">
                <a:defRPr/>
              </a:pPr>
              <a:t>35</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1452135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975" indent="-179975">
              <a:buFontTx/>
              <a:buChar char="-"/>
            </a:pPr>
            <a:r>
              <a:rPr lang="en-US" sz="1100" dirty="0">
                <a:latin typeface="+mj-lt"/>
              </a:rPr>
              <a:t>Childcare is our first focus area</a:t>
            </a:r>
          </a:p>
          <a:p>
            <a:pPr marL="179975" indent="-179975">
              <a:buFontTx/>
              <a:buChar char="-"/>
            </a:pPr>
            <a:r>
              <a:rPr lang="en-US" sz="1100" dirty="0">
                <a:latin typeface="+mj-lt"/>
              </a:rPr>
              <a:t>Five recommendations</a:t>
            </a:r>
          </a:p>
          <a:p>
            <a:pPr marL="179975" indent="-179975">
              <a:buFontTx/>
              <a:buChar char="-"/>
            </a:pPr>
            <a:r>
              <a:rPr lang="en-US" sz="1100" dirty="0">
                <a:latin typeface="+mj-lt"/>
              </a:rPr>
              <a:t>The first four focus on expanding military families’ access to childcare, including on-base and off-base childcare. Strategies centered around issues like waitlists, provider caps, or family income caps. </a:t>
            </a:r>
          </a:p>
          <a:p>
            <a:pPr marL="179975" indent="-179975">
              <a:buFontTx/>
              <a:buChar char="-"/>
            </a:pPr>
            <a:r>
              <a:rPr lang="en-US" sz="1100" dirty="0">
                <a:latin typeface="+mj-lt"/>
              </a:rPr>
              <a:t>The fifth focuses on access to other financial supports for childcare, like state and federal subsidies or the </a:t>
            </a:r>
            <a:r>
              <a:rPr lang="en-US" sz="1100" dirty="0">
                <a:latin typeface="+mj-lt"/>
                <a:ea typeface="Times" panose="02020603050405020304" pitchFamily="18" charset="0"/>
                <a:cs typeface="Times New Roman" panose="02020603050405020304" pitchFamily="18" charset="0"/>
              </a:rPr>
              <a:t>new Dependent Care Flexible Spending Account available to service members</a:t>
            </a:r>
            <a:endParaRPr lang="en-US" sz="1100" dirty="0">
              <a:latin typeface="+mj-lt"/>
            </a:endParaRPr>
          </a:p>
        </p:txBody>
      </p:sp>
      <p:sp>
        <p:nvSpPr>
          <p:cNvPr id="4" name="Slide Number Placeholder 3"/>
          <p:cNvSpPr>
            <a:spLocks noGrp="1"/>
          </p:cNvSpPr>
          <p:nvPr>
            <p:ph type="sldNum" sz="quarter" idx="5"/>
          </p:nvPr>
        </p:nvSpPr>
        <p:spPr/>
        <p:txBody>
          <a:bodyPr/>
          <a:lstStyle/>
          <a:p>
            <a:pPr defTabSz="908091">
              <a:defRPr/>
            </a:pPr>
            <a:fld id="{8F6719B3-356F-46F4-86A8-4D95D3A866E3}" type="slidenum">
              <a:rPr lang="en-US" sz="1200">
                <a:solidFill>
                  <a:prstClr val="black"/>
                </a:solidFill>
                <a:latin typeface="Aptos" panose="02110004020202020204"/>
              </a:rPr>
              <a:pPr defTabSz="908091">
                <a:defRPr/>
              </a:pPr>
              <a:t>36</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3502658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78" indent="-173478">
              <a:buFontTx/>
              <a:buChar char="-"/>
            </a:pPr>
            <a:r>
              <a:rPr lang="en-US" sz="1100" dirty="0">
                <a:latin typeface="+mj-lt"/>
              </a:rPr>
              <a:t>Childcare is our first focus area</a:t>
            </a:r>
          </a:p>
          <a:p>
            <a:pPr marL="173478" indent="-173478">
              <a:buFontTx/>
              <a:buChar char="-"/>
            </a:pPr>
            <a:r>
              <a:rPr lang="en-US" sz="1100" dirty="0">
                <a:latin typeface="+mj-lt"/>
              </a:rPr>
              <a:t>Five recommendations</a:t>
            </a:r>
          </a:p>
          <a:p>
            <a:pPr marL="173478" indent="-173478">
              <a:buFontTx/>
              <a:buChar char="-"/>
            </a:pPr>
            <a:r>
              <a:rPr lang="en-US" sz="1100" dirty="0">
                <a:latin typeface="+mj-lt"/>
              </a:rPr>
              <a:t>The first four focus on expanding military families’ access to childcare, including on-base and off-base childcare. Strategies centered around issues like waitlists, provider caps, or family income caps. </a:t>
            </a:r>
          </a:p>
          <a:p>
            <a:pPr marL="173478" indent="-173478">
              <a:buFontTx/>
              <a:buChar char="-"/>
            </a:pPr>
            <a:r>
              <a:rPr lang="en-US" sz="1100" dirty="0">
                <a:latin typeface="+mj-lt"/>
              </a:rPr>
              <a:t>The fifth focuses on access to other financial supports for childcare, like state and federal subsidies or the </a:t>
            </a:r>
            <a:r>
              <a:rPr lang="en-US" sz="1100" dirty="0">
                <a:latin typeface="+mj-lt"/>
                <a:ea typeface="Times" panose="02020603050405020304" pitchFamily="18" charset="0"/>
                <a:cs typeface="Times New Roman" panose="02020603050405020304" pitchFamily="18" charset="0"/>
              </a:rPr>
              <a:t>new Dependent Care Flexible Spending Account available to service members</a:t>
            </a:r>
            <a:endParaRPr lang="en-US" sz="1100" dirty="0">
              <a:latin typeface="+mj-lt"/>
            </a:endParaRPr>
          </a:p>
        </p:txBody>
      </p:sp>
      <p:sp>
        <p:nvSpPr>
          <p:cNvPr id="4" name="Slide Number Placeholder 3"/>
          <p:cNvSpPr>
            <a:spLocks noGrp="1"/>
          </p:cNvSpPr>
          <p:nvPr>
            <p:ph type="sldNum" sz="quarter" idx="5"/>
          </p:nvPr>
        </p:nvSpPr>
        <p:spPr/>
        <p:txBody>
          <a:bodyPr/>
          <a:lstStyle/>
          <a:p>
            <a:pPr defTabSz="875308">
              <a:defRPr/>
            </a:pPr>
            <a:fld id="{8F6719B3-356F-46F4-86A8-4D95D3A866E3}" type="slidenum">
              <a:rPr lang="en-US" sz="1200">
                <a:solidFill>
                  <a:prstClr val="black"/>
                </a:solidFill>
                <a:latin typeface="Aptos" panose="02110004020202020204"/>
              </a:rPr>
              <a:pPr defTabSz="875308">
                <a:defRPr/>
              </a:pPr>
              <a:t>37</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2750751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78" indent="-173478">
              <a:buFontTx/>
              <a:buChar char="-"/>
            </a:pPr>
            <a:r>
              <a:rPr lang="en-US" sz="1100" dirty="0">
                <a:latin typeface="+mj-lt"/>
              </a:rPr>
              <a:t>Childcare is our first focus area</a:t>
            </a:r>
          </a:p>
          <a:p>
            <a:pPr marL="173478" indent="-173478">
              <a:buFontTx/>
              <a:buChar char="-"/>
            </a:pPr>
            <a:r>
              <a:rPr lang="en-US" sz="1100" dirty="0">
                <a:latin typeface="+mj-lt"/>
              </a:rPr>
              <a:t>Five recommendations</a:t>
            </a:r>
          </a:p>
          <a:p>
            <a:pPr marL="173478" indent="-173478">
              <a:buFontTx/>
              <a:buChar char="-"/>
            </a:pPr>
            <a:r>
              <a:rPr lang="en-US" sz="1100" dirty="0">
                <a:latin typeface="+mj-lt"/>
              </a:rPr>
              <a:t>The first four focus on expanding military families’ access to childcare, including on-base and off-base childcare. Strategies centered around issues like waitlists, provider caps, or family income caps. </a:t>
            </a:r>
          </a:p>
          <a:p>
            <a:pPr marL="173478" indent="-173478">
              <a:buFontTx/>
              <a:buChar char="-"/>
            </a:pPr>
            <a:r>
              <a:rPr lang="en-US" sz="1100" dirty="0">
                <a:latin typeface="+mj-lt"/>
              </a:rPr>
              <a:t>The fifth focuses on access to other financial supports for childcare, like state and federal subsidies or the </a:t>
            </a:r>
            <a:r>
              <a:rPr lang="en-US" sz="1100" dirty="0">
                <a:latin typeface="+mj-lt"/>
                <a:ea typeface="Times" panose="02020603050405020304" pitchFamily="18" charset="0"/>
                <a:cs typeface="Times New Roman" panose="02020603050405020304" pitchFamily="18" charset="0"/>
              </a:rPr>
              <a:t>new Dependent Care Flexible Spending Account available to service members</a:t>
            </a:r>
            <a:endParaRPr lang="en-US" sz="1100" dirty="0">
              <a:latin typeface="+mj-lt"/>
            </a:endParaRPr>
          </a:p>
        </p:txBody>
      </p:sp>
      <p:sp>
        <p:nvSpPr>
          <p:cNvPr id="4" name="Slide Number Placeholder 3"/>
          <p:cNvSpPr>
            <a:spLocks noGrp="1"/>
          </p:cNvSpPr>
          <p:nvPr>
            <p:ph type="sldNum" sz="quarter" idx="5"/>
          </p:nvPr>
        </p:nvSpPr>
        <p:spPr/>
        <p:txBody>
          <a:bodyPr/>
          <a:lstStyle/>
          <a:p>
            <a:pPr defTabSz="875308">
              <a:defRPr/>
            </a:pPr>
            <a:fld id="{8F6719B3-356F-46F4-86A8-4D95D3A866E3}" type="slidenum">
              <a:rPr lang="en-US" sz="1200">
                <a:solidFill>
                  <a:prstClr val="black"/>
                </a:solidFill>
                <a:latin typeface="Aptos" panose="02110004020202020204"/>
              </a:rPr>
              <a:pPr defTabSz="875308">
                <a:defRPr/>
              </a:pPr>
              <a:t>38</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2223359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78" indent="-173478">
              <a:buFontTx/>
              <a:buChar char="-"/>
            </a:pPr>
            <a:r>
              <a:rPr lang="en-US" sz="1100" dirty="0">
                <a:latin typeface="+mj-lt"/>
              </a:rPr>
              <a:t>Childcare is our first focus area</a:t>
            </a:r>
          </a:p>
          <a:p>
            <a:pPr marL="173478" indent="-173478">
              <a:buFontTx/>
              <a:buChar char="-"/>
            </a:pPr>
            <a:r>
              <a:rPr lang="en-US" sz="1100" dirty="0">
                <a:latin typeface="+mj-lt"/>
              </a:rPr>
              <a:t>Five recommendations</a:t>
            </a:r>
          </a:p>
          <a:p>
            <a:pPr marL="173478" indent="-173478">
              <a:buFontTx/>
              <a:buChar char="-"/>
            </a:pPr>
            <a:r>
              <a:rPr lang="en-US" sz="1100" dirty="0">
                <a:latin typeface="+mj-lt"/>
              </a:rPr>
              <a:t>The first four focus on expanding military families’ access to childcare, including on-base and off-base childcare. Strategies centered around issues like waitlists, provider caps, or family income caps. </a:t>
            </a:r>
          </a:p>
          <a:p>
            <a:pPr marL="173478" indent="-173478">
              <a:buFontTx/>
              <a:buChar char="-"/>
            </a:pPr>
            <a:r>
              <a:rPr lang="en-US" sz="1100" dirty="0">
                <a:latin typeface="+mj-lt"/>
              </a:rPr>
              <a:t>The fifth focuses on access to other financial supports for childcare, like state and federal subsidies or the </a:t>
            </a:r>
            <a:r>
              <a:rPr lang="en-US" sz="1100" dirty="0">
                <a:latin typeface="+mj-lt"/>
                <a:ea typeface="Times" panose="02020603050405020304" pitchFamily="18" charset="0"/>
                <a:cs typeface="Times New Roman" panose="02020603050405020304" pitchFamily="18" charset="0"/>
              </a:rPr>
              <a:t>new Dependent Care Flexible Spending Account available to service members</a:t>
            </a:r>
            <a:endParaRPr lang="en-US" sz="1100" dirty="0">
              <a:latin typeface="+mj-lt"/>
            </a:endParaRPr>
          </a:p>
        </p:txBody>
      </p:sp>
      <p:sp>
        <p:nvSpPr>
          <p:cNvPr id="4" name="Slide Number Placeholder 3"/>
          <p:cNvSpPr>
            <a:spLocks noGrp="1"/>
          </p:cNvSpPr>
          <p:nvPr>
            <p:ph type="sldNum" sz="quarter" idx="5"/>
          </p:nvPr>
        </p:nvSpPr>
        <p:spPr/>
        <p:txBody>
          <a:bodyPr/>
          <a:lstStyle/>
          <a:p>
            <a:pPr defTabSz="875308">
              <a:defRPr/>
            </a:pPr>
            <a:fld id="{8F6719B3-356F-46F4-86A8-4D95D3A866E3}" type="slidenum">
              <a:rPr lang="en-US" sz="1200">
                <a:solidFill>
                  <a:prstClr val="black"/>
                </a:solidFill>
                <a:latin typeface="Aptos" panose="02110004020202020204"/>
              </a:rPr>
              <a:pPr defTabSz="875308">
                <a:defRPr/>
              </a:pPr>
              <a:t>39</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3289676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1315152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78" indent="-173478">
              <a:buFontTx/>
              <a:buChar char="-"/>
            </a:pPr>
            <a:r>
              <a:rPr lang="en-US" sz="1100" dirty="0">
                <a:latin typeface="+mj-lt"/>
              </a:rPr>
              <a:t>Childcare is our first focus area</a:t>
            </a:r>
          </a:p>
          <a:p>
            <a:pPr marL="173478" indent="-173478">
              <a:buFontTx/>
              <a:buChar char="-"/>
            </a:pPr>
            <a:r>
              <a:rPr lang="en-US" sz="1100" dirty="0">
                <a:latin typeface="+mj-lt"/>
              </a:rPr>
              <a:t>Five recommendations</a:t>
            </a:r>
          </a:p>
          <a:p>
            <a:pPr marL="173478" indent="-173478">
              <a:buFontTx/>
              <a:buChar char="-"/>
            </a:pPr>
            <a:r>
              <a:rPr lang="en-US" sz="1100" dirty="0">
                <a:latin typeface="+mj-lt"/>
              </a:rPr>
              <a:t>The first four focus on expanding military families’ access to childcare, including on-base and off-base childcare. Strategies centered around issues like waitlists, provider caps, or family income caps. </a:t>
            </a:r>
          </a:p>
          <a:p>
            <a:pPr marL="173478" indent="-173478">
              <a:buFontTx/>
              <a:buChar char="-"/>
            </a:pPr>
            <a:r>
              <a:rPr lang="en-US" sz="1100" dirty="0">
                <a:latin typeface="+mj-lt"/>
              </a:rPr>
              <a:t>The fifth focuses on access to other financial supports for childcare, like state and federal subsidies or the </a:t>
            </a:r>
            <a:r>
              <a:rPr lang="en-US" sz="1100" dirty="0">
                <a:latin typeface="+mj-lt"/>
                <a:ea typeface="Times" panose="02020603050405020304" pitchFamily="18" charset="0"/>
                <a:cs typeface="Times New Roman" panose="02020603050405020304" pitchFamily="18" charset="0"/>
              </a:rPr>
              <a:t>new Dependent Care Flexible Spending Account available to service members</a:t>
            </a:r>
            <a:endParaRPr lang="en-US" sz="1100" dirty="0">
              <a:latin typeface="+mj-lt"/>
            </a:endParaRPr>
          </a:p>
        </p:txBody>
      </p:sp>
      <p:sp>
        <p:nvSpPr>
          <p:cNvPr id="4" name="Slide Number Placeholder 3"/>
          <p:cNvSpPr>
            <a:spLocks noGrp="1"/>
          </p:cNvSpPr>
          <p:nvPr>
            <p:ph type="sldNum" sz="quarter" idx="5"/>
          </p:nvPr>
        </p:nvSpPr>
        <p:spPr/>
        <p:txBody>
          <a:bodyPr/>
          <a:lstStyle/>
          <a:p>
            <a:pPr defTabSz="875308">
              <a:defRPr/>
            </a:pPr>
            <a:fld id="{8F6719B3-356F-46F4-86A8-4D95D3A866E3}" type="slidenum">
              <a:rPr lang="en-US" sz="1200">
                <a:solidFill>
                  <a:prstClr val="black"/>
                </a:solidFill>
                <a:latin typeface="Aptos" panose="02110004020202020204"/>
              </a:rPr>
              <a:pPr defTabSz="875308">
                <a:defRPr/>
              </a:pPr>
              <a:t>40</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3586002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78" indent="-173478">
              <a:buFontTx/>
              <a:buChar char="-"/>
            </a:pPr>
            <a:r>
              <a:rPr lang="en-US" sz="1100" dirty="0">
                <a:latin typeface="+mj-lt"/>
              </a:rPr>
              <a:t>Childcare is our first focus area</a:t>
            </a:r>
          </a:p>
          <a:p>
            <a:pPr marL="173478" indent="-173478">
              <a:buFontTx/>
              <a:buChar char="-"/>
            </a:pPr>
            <a:r>
              <a:rPr lang="en-US" sz="1100" dirty="0">
                <a:latin typeface="+mj-lt"/>
              </a:rPr>
              <a:t>Five recommendations</a:t>
            </a:r>
          </a:p>
          <a:p>
            <a:pPr marL="173478" indent="-173478">
              <a:buFontTx/>
              <a:buChar char="-"/>
            </a:pPr>
            <a:r>
              <a:rPr lang="en-US" sz="1100" dirty="0">
                <a:latin typeface="+mj-lt"/>
              </a:rPr>
              <a:t>The first four focus on expanding military families’ access to childcare, including on-base and off-base childcare. Strategies centered around issues like waitlists, provider caps, or family income caps. </a:t>
            </a:r>
          </a:p>
          <a:p>
            <a:pPr marL="173478" indent="-173478">
              <a:buFontTx/>
              <a:buChar char="-"/>
            </a:pPr>
            <a:r>
              <a:rPr lang="en-US" sz="1100" dirty="0">
                <a:latin typeface="+mj-lt"/>
              </a:rPr>
              <a:t>The fifth focuses on access to other financial supports for childcare, like state and federal subsidies or the </a:t>
            </a:r>
            <a:r>
              <a:rPr lang="en-US" sz="1100" dirty="0">
                <a:latin typeface="+mj-lt"/>
                <a:ea typeface="Times" panose="02020603050405020304" pitchFamily="18" charset="0"/>
                <a:cs typeface="Times New Roman" panose="02020603050405020304" pitchFamily="18" charset="0"/>
              </a:rPr>
              <a:t>new Dependent Care Flexible Spending Account available to service members</a:t>
            </a:r>
            <a:endParaRPr lang="en-US" sz="1100" dirty="0">
              <a:latin typeface="+mj-lt"/>
            </a:endParaRPr>
          </a:p>
        </p:txBody>
      </p:sp>
      <p:sp>
        <p:nvSpPr>
          <p:cNvPr id="4" name="Slide Number Placeholder 3"/>
          <p:cNvSpPr>
            <a:spLocks noGrp="1"/>
          </p:cNvSpPr>
          <p:nvPr>
            <p:ph type="sldNum" sz="quarter" idx="5"/>
          </p:nvPr>
        </p:nvSpPr>
        <p:spPr/>
        <p:txBody>
          <a:bodyPr/>
          <a:lstStyle/>
          <a:p>
            <a:pPr defTabSz="875308">
              <a:defRPr/>
            </a:pPr>
            <a:fld id="{8F6719B3-356F-46F4-86A8-4D95D3A866E3}" type="slidenum">
              <a:rPr lang="en-US" sz="1200">
                <a:solidFill>
                  <a:prstClr val="black"/>
                </a:solidFill>
                <a:latin typeface="Aptos" panose="02110004020202020204"/>
              </a:rPr>
              <a:pPr defTabSz="875308">
                <a:defRPr/>
              </a:pPr>
              <a:t>41</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3583388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78" indent="-173478">
              <a:buFontTx/>
              <a:buChar char="-"/>
            </a:pPr>
            <a:r>
              <a:rPr lang="en-US" sz="1100" dirty="0">
                <a:latin typeface="+mj-lt"/>
              </a:rPr>
              <a:t>Childcare is our first focus area</a:t>
            </a:r>
          </a:p>
          <a:p>
            <a:pPr marL="173478" indent="-173478">
              <a:buFontTx/>
              <a:buChar char="-"/>
            </a:pPr>
            <a:r>
              <a:rPr lang="en-US" sz="1100" dirty="0">
                <a:latin typeface="+mj-lt"/>
              </a:rPr>
              <a:t>Five recommendations</a:t>
            </a:r>
          </a:p>
          <a:p>
            <a:pPr marL="173478" indent="-173478">
              <a:buFontTx/>
              <a:buChar char="-"/>
            </a:pPr>
            <a:r>
              <a:rPr lang="en-US" sz="1100" dirty="0">
                <a:latin typeface="+mj-lt"/>
              </a:rPr>
              <a:t>The first four focus on expanding military families’ access to childcare, including on-base and off-base childcare. Strategies centered around issues like waitlists, provider caps, or family income caps. </a:t>
            </a:r>
          </a:p>
          <a:p>
            <a:pPr marL="173478" indent="-173478">
              <a:buFontTx/>
              <a:buChar char="-"/>
            </a:pPr>
            <a:r>
              <a:rPr lang="en-US" sz="1100" dirty="0">
                <a:latin typeface="+mj-lt"/>
              </a:rPr>
              <a:t>The fifth focuses on access to other financial supports for childcare, like state and federal subsidies or the </a:t>
            </a:r>
            <a:r>
              <a:rPr lang="en-US" sz="1100" dirty="0">
                <a:latin typeface="+mj-lt"/>
                <a:ea typeface="Times" panose="02020603050405020304" pitchFamily="18" charset="0"/>
                <a:cs typeface="Times New Roman" panose="02020603050405020304" pitchFamily="18" charset="0"/>
              </a:rPr>
              <a:t>new Dependent Care Flexible Spending Account available to service members</a:t>
            </a:r>
            <a:endParaRPr lang="en-US" sz="1100" dirty="0">
              <a:latin typeface="+mj-lt"/>
            </a:endParaRPr>
          </a:p>
        </p:txBody>
      </p:sp>
      <p:sp>
        <p:nvSpPr>
          <p:cNvPr id="4" name="Slide Number Placeholder 3"/>
          <p:cNvSpPr>
            <a:spLocks noGrp="1"/>
          </p:cNvSpPr>
          <p:nvPr>
            <p:ph type="sldNum" sz="quarter" idx="5"/>
          </p:nvPr>
        </p:nvSpPr>
        <p:spPr/>
        <p:txBody>
          <a:bodyPr/>
          <a:lstStyle/>
          <a:p>
            <a:pPr defTabSz="875308">
              <a:defRPr/>
            </a:pPr>
            <a:fld id="{8F6719B3-356F-46F4-86A8-4D95D3A866E3}" type="slidenum">
              <a:rPr lang="en-US" sz="1200">
                <a:solidFill>
                  <a:prstClr val="black"/>
                </a:solidFill>
                <a:latin typeface="Aptos" panose="02110004020202020204"/>
              </a:rPr>
              <a:pPr defTabSz="875308">
                <a:defRPr/>
              </a:pPr>
              <a:t>42</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3857354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75308">
              <a:defRPr/>
            </a:pPr>
            <a:fld id="{B905652B-9C8E-4AA0-BD1F-CAA738166BAF}" type="slidenum">
              <a:rPr lang="en-US" sz="1200">
                <a:solidFill>
                  <a:prstClr val="black"/>
                </a:solidFill>
                <a:latin typeface="Aptos" panose="02110004020202020204"/>
              </a:rPr>
              <a:pPr defTabSz="875308">
                <a:defRPr/>
              </a:pPr>
              <a:t>43</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2244104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75308">
              <a:defRPr/>
            </a:pPr>
            <a:fld id="{B905652B-9C8E-4AA0-BD1F-CAA738166BAF}" type="slidenum">
              <a:rPr lang="en-US" sz="1200">
                <a:solidFill>
                  <a:prstClr val="black"/>
                </a:solidFill>
                <a:latin typeface="Aptos" panose="02110004020202020204"/>
              </a:rPr>
              <a:pPr defTabSz="875308">
                <a:defRPr/>
              </a:pPr>
              <a:t>44</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2244104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notes"/>
          <p:cNvSpPr txBox="1">
            <a:spLocks noGrp="1"/>
          </p:cNvSpPr>
          <p:nvPr>
            <p:ph type="body" idx="1"/>
          </p:nvPr>
        </p:nvSpPr>
        <p:spPr>
          <a:xfrm>
            <a:off x="741849" y="4063724"/>
            <a:ext cx="5934795" cy="3820510"/>
          </a:xfrm>
          <a:prstGeom prst="rect">
            <a:avLst/>
          </a:prstGeom>
          <a:noFill/>
          <a:ln>
            <a:noFill/>
          </a:ln>
        </p:spPr>
        <p:txBody>
          <a:bodyPr spcFirstLastPara="1" wrap="square" lIns="97796" tIns="48883" rIns="97796" bIns="48883" anchor="t" anchorCtr="0">
            <a:noAutofit/>
          </a:bodyPr>
          <a:lstStyle/>
          <a:p>
            <a:pPr fontAlgn="base"/>
            <a:r>
              <a:rPr lang="en-US" sz="1800" dirty="0">
                <a:latin typeface="Aptos" panose="020B0004020202020204" pitchFamily="34" charset="0"/>
                <a:ea typeface="Aptos" panose="020B0004020202020204" pitchFamily="34" charset="0"/>
                <a:cs typeface="Times New Roman" panose="02020603050405020304" pitchFamily="18" charset="0"/>
              </a:rPr>
              <a:t>Fortunately, Lakewood is not alone in recognizing that it had work to do to reduce these unnecessary and unintentional barrier to childcare.  Here is what other jurisdictions are doing at the local, regional, and state levels to reduce barriers to childcare.  </a:t>
            </a:r>
            <a:endParaRPr lang="en-US" sz="1800" dirty="0">
              <a:latin typeface="Times New Roman" panose="02020603050405020304" pitchFamily="18" charset="0"/>
              <a:ea typeface="Times New Roman" panose="02020603050405020304" pitchFamily="18" charset="0"/>
            </a:endParaRPr>
          </a:p>
          <a:p>
            <a:pPr fontAlgn="base"/>
            <a:r>
              <a:rPr lang="en-US" sz="1800" dirty="0">
                <a:latin typeface="Aptos" panose="020B0004020202020204" pitchFamily="34" charset="0"/>
                <a:ea typeface="Aptos" panose="020B0004020202020204" pitchFamily="34" charset="0"/>
                <a:cs typeface="Times New Roman" panose="02020603050405020304" pitchFamily="18" charset="0"/>
              </a:rPr>
              <a:t>*In 2020, Seattle past the Childcare Near You Ordinance which zoned centers and home based childcare outright for residential and nearly all zones in the City.  </a:t>
            </a:r>
            <a:endParaRPr lang="en-US" sz="1800" dirty="0">
              <a:latin typeface="Times New Roman" panose="02020603050405020304" pitchFamily="18" charset="0"/>
              <a:ea typeface="Times New Roman" panose="02020603050405020304" pitchFamily="18" charset="0"/>
            </a:endParaRPr>
          </a:p>
          <a:p>
            <a:pPr fontAlgn="base"/>
            <a:r>
              <a:rPr lang="en-US" sz="1800" dirty="0">
                <a:latin typeface="Aptos" panose="020B0004020202020204" pitchFamily="34" charset="0"/>
                <a:ea typeface="Aptos" panose="020B0004020202020204" pitchFamily="34" charset="0"/>
                <a:cs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289152" indent="-289152" fontAlgn="base">
              <a:buFont typeface="Arial" panose="020B0604020202020204" pitchFamily="34" charset="0"/>
              <a:buChar char="•"/>
            </a:pPr>
            <a:r>
              <a:rPr lang="en-US" sz="1800" dirty="0">
                <a:latin typeface="Aptos" panose="020B0004020202020204" pitchFamily="34" charset="0"/>
                <a:ea typeface="Aptos" panose="020B0004020202020204" pitchFamily="34" charset="0"/>
                <a:cs typeface="Times New Roman" panose="02020603050405020304" pitchFamily="18" charset="0"/>
              </a:rPr>
              <a:t>At the state level, the state made allowances for local jurisdictions to waive traffic impact fees and it made it illegal for landlords and HOA to unnecessarily restrict home based childcare business.  </a:t>
            </a:r>
          </a:p>
          <a:p>
            <a:pPr marL="289152" indent="-289152" fontAlgn="base">
              <a:buFont typeface="Arial" panose="020B0604020202020204" pitchFamily="34" charset="0"/>
              <a:buChar char="•"/>
            </a:pPr>
            <a:endParaRPr lang="en-US" sz="1800" dirty="0">
              <a:latin typeface="Times New Roman" panose="02020603050405020304" pitchFamily="18" charset="0"/>
              <a:ea typeface="Times New Roman" panose="02020603050405020304" pitchFamily="18" charset="0"/>
            </a:endParaRPr>
          </a:p>
          <a:p>
            <a:pPr marL="346983" indent="-346983" fontAlgn="base">
              <a:buFont typeface="Public Sans"/>
              <a:buChar char="•"/>
              <a:tabLst>
                <a:tab pos="462645" algn="l"/>
              </a:tabLst>
            </a:pPr>
            <a:r>
              <a:rPr lang="en-US" sz="1800" dirty="0">
                <a:latin typeface="Aptos" panose="020B0004020202020204" pitchFamily="34" charset="0"/>
                <a:ea typeface="Aptos" panose="020B0004020202020204" pitchFamily="34" charset="0"/>
                <a:cs typeface="Times New Roman" panose="02020603050405020304" pitchFamily="18" charset="0"/>
              </a:rPr>
              <a:t>The final point to be made here is that we have many other jurisdictions recognizing the need to reduce these unnecessary barriers limiting expansion of childcare</a:t>
            </a:r>
            <a:endParaRPr lang="en-US" sz="1800" dirty="0">
              <a:latin typeface="Times New Roman" panose="02020603050405020304" pitchFamily="18" charset="0"/>
              <a:ea typeface="Times New Roman" panose="02020603050405020304" pitchFamily="18" charset="0"/>
            </a:endParaRPr>
          </a:p>
          <a:p>
            <a:pPr fontAlgn="base"/>
            <a:r>
              <a:rPr lang="en-US" sz="1800" dirty="0">
                <a:latin typeface="Aptos" panose="020B0004020202020204" pitchFamily="34" charset="0"/>
                <a:ea typeface="Aptos" panose="020B0004020202020204" pitchFamily="34" charset="0"/>
                <a:cs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89061" indent="-366797">
              <a:lnSpc>
                <a:spcPct val="115000"/>
              </a:lnSpc>
              <a:buClr>
                <a:srgbClr val="203864"/>
              </a:buClr>
              <a:buSzPts val="1800"/>
              <a:buFont typeface="Public Sans"/>
              <a:buChar char="•"/>
            </a:pPr>
            <a:endParaRPr sz="1900" b="1" dirty="0">
              <a:solidFill>
                <a:srgbClr val="203864"/>
              </a:solidFill>
              <a:latin typeface="Public Sans"/>
              <a:ea typeface="Public Sans"/>
              <a:cs typeface="Public Sans"/>
              <a:sym typeface="Public Sans"/>
            </a:endParaRPr>
          </a:p>
          <a:p>
            <a:pPr marL="489061" indent="-244530">
              <a:lnSpc>
                <a:spcPct val="115000"/>
              </a:lnSpc>
              <a:buClr>
                <a:srgbClr val="203864"/>
              </a:buClr>
              <a:buSzPts val="1700"/>
            </a:pPr>
            <a:endParaRPr sz="1800" dirty="0">
              <a:solidFill>
                <a:srgbClr val="203864"/>
              </a:solidFill>
              <a:latin typeface="Public Sans"/>
              <a:ea typeface="Public Sans"/>
              <a:cs typeface="Public Sans"/>
              <a:sym typeface="Public Sans"/>
            </a:endParaRPr>
          </a:p>
          <a:p>
            <a:pPr>
              <a:buSzPts val="1400"/>
            </a:pPr>
            <a:endParaRPr dirty="0"/>
          </a:p>
        </p:txBody>
      </p:sp>
      <p:sp>
        <p:nvSpPr>
          <p:cNvPr id="398" name="Google Shape;398;p2:notes"/>
          <p:cNvSpPr>
            <a:spLocks noGrp="1" noRot="1" noChangeAspect="1"/>
          </p:cNvSpPr>
          <p:nvPr>
            <p:ph type="sldImg" idx="2"/>
          </p:nvPr>
        </p:nvSpPr>
        <p:spPr>
          <a:xfrm>
            <a:off x="604838" y="382588"/>
            <a:ext cx="5816600" cy="3273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689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sp>
      <p:sp>
        <p:nvSpPr>
          <p:cNvPr id="3" name="Notes Placeholder 2"/>
          <p:cNvSpPr>
            <a:spLocks noGrp="1"/>
          </p:cNvSpPr>
          <p:nvPr>
            <p:ph type="body" idx="1"/>
          </p:nvPr>
        </p:nvSpPr>
        <p:spPr/>
        <p:txBody>
          <a:bodyPr/>
          <a:lstStyle/>
          <a:p>
            <a:r>
              <a:rPr lang="en-US" b="0" i="0">
                <a:solidFill>
                  <a:schemeClr val="tx1"/>
                </a:solidFill>
                <a:effectLst/>
                <a:latin typeface="Arial" panose="020B0604020202020204" pitchFamily="34" charset="0"/>
                <a:cs typeface="Arial" panose="020B0604020202020204" pitchFamily="34" charset="0"/>
              </a:rPr>
              <a:t>Madigan has a storied history since World War II, caring for more than 7,000 patients from the Pacific Theater. </a:t>
            </a:r>
          </a:p>
          <a:p>
            <a:endParaRPr lang="en-US" b="0" i="0">
              <a:solidFill>
                <a:schemeClr val="tx1"/>
              </a:solidFill>
              <a:effectLst/>
              <a:latin typeface="Arial" panose="020B0604020202020204" pitchFamily="34" charset="0"/>
              <a:cs typeface="Arial" panose="020B0604020202020204" pitchFamily="34" charset="0"/>
            </a:endParaRPr>
          </a:p>
          <a:p>
            <a:r>
              <a:rPr lang="en-US" b="0" i="0">
                <a:solidFill>
                  <a:schemeClr val="tx1"/>
                </a:solidFill>
                <a:effectLst/>
                <a:latin typeface="Arial" panose="020B0604020202020204" pitchFamily="34" charset="0"/>
                <a:cs typeface="Arial" panose="020B0604020202020204" pitchFamily="34" charset="0"/>
              </a:rPr>
              <a:t>Today, Madigan still plays a critical role in supporting INDOPACOM as a casualty receiving platform (FCC, NDMS). Madigan also plays a significant role in force generation (power projection) as well as producing the next generation of medical professionals. We are a combat casualty receiving platform. </a:t>
            </a:r>
          </a:p>
          <a:p>
            <a:endParaRPr lang="en-US" b="0" i="0">
              <a:solidFill>
                <a:schemeClr val="tx1"/>
              </a:solidFill>
              <a:effectLst/>
              <a:latin typeface="Arial" panose="020B0604020202020204" pitchFamily="34" charset="0"/>
              <a:cs typeface="Arial" panose="020B0604020202020204" pitchFamily="34" charset="0"/>
            </a:endParaRPr>
          </a:p>
          <a:p>
            <a:r>
              <a:rPr lang="en-US" b="0" i="0">
                <a:solidFill>
                  <a:schemeClr val="tx1"/>
                </a:solidFill>
                <a:effectLst/>
                <a:latin typeface="Arial" panose="020B0604020202020204" pitchFamily="34" charset="0"/>
                <a:cs typeface="Arial" panose="020B0604020202020204" pitchFamily="34" charset="0"/>
              </a:rPr>
              <a:t>Madigan and its network of healthcare facilities located in Washington State, California, and the Puget Sound Military Health System, continues to deliver a ready medical force and are focusing efforts on increasing access to care, to support health and medical readiness requirements.</a:t>
            </a: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371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sp>
      <p:sp>
        <p:nvSpPr>
          <p:cNvPr id="3" name="Notes Placeholder 2"/>
          <p:cNvSpPr>
            <a:spLocks noGrp="1"/>
          </p:cNvSpPr>
          <p:nvPr>
            <p:ph type="body" idx="1"/>
          </p:nvPr>
        </p:nvSpPr>
        <p:spPr/>
        <p:txBody>
          <a:bodyPr/>
          <a:lstStyle/>
          <a:p>
            <a:r>
              <a:rPr lang="en-US">
                <a:solidFill>
                  <a:schemeClr val="tx1"/>
                </a:solidFill>
                <a:latin typeface="Arial" panose="020B0604020202020204" pitchFamily="34" charset="0"/>
                <a:cs typeface="Arial" panose="020B0604020202020204" pitchFamily="34" charset="0"/>
              </a:rPr>
              <a:t>The Puget</a:t>
            </a:r>
            <a:r>
              <a:rPr lang="en-US" baseline="0">
                <a:solidFill>
                  <a:schemeClr val="tx1"/>
                </a:solidFill>
                <a:latin typeface="Arial" panose="020B0604020202020204" pitchFamily="34" charset="0"/>
                <a:cs typeface="Arial" panose="020B0604020202020204" pitchFamily="34" charset="0"/>
              </a:rPr>
              <a:t> Sound Consortium includes Madigan, Bremerton Naval Hospital, Oak Harbor Naval Health Clinic, 62</a:t>
            </a:r>
            <a:r>
              <a:rPr lang="en-US" baseline="30000">
                <a:solidFill>
                  <a:schemeClr val="tx1"/>
                </a:solidFill>
                <a:latin typeface="Arial" panose="020B0604020202020204" pitchFamily="34" charset="0"/>
                <a:cs typeface="Arial" panose="020B0604020202020204" pitchFamily="34" charset="0"/>
              </a:rPr>
              <a:t>nd</a:t>
            </a:r>
            <a:r>
              <a:rPr lang="en-US" baseline="0">
                <a:solidFill>
                  <a:schemeClr val="tx1"/>
                </a:solidFill>
                <a:latin typeface="Arial" panose="020B0604020202020204" pitchFamily="34" charset="0"/>
                <a:cs typeface="Arial" panose="020B0604020202020204" pitchFamily="34" charset="0"/>
              </a:rPr>
              <a:t> Medical Squadron and all their assigned clinics around the Puget Sound area, from North Whidbey Island to Lacey.</a:t>
            </a:r>
          </a:p>
          <a:p>
            <a:endParaRPr lang="en-US" baseline="0">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We are the military’s healthcare system in the Pacific Northwest. Joint focus with Army, Navy, and Air Force medical treatment facilities. Our support extends to the Arctic (Alaska) and INDOPACOM theater. </a:t>
            </a:r>
          </a:p>
          <a:p>
            <a:endParaRPr lang="en-US" baseline="0">
              <a:solidFill>
                <a:schemeClr val="tx1"/>
              </a:solidFill>
              <a:latin typeface="Arial" panose="020B0604020202020204" pitchFamily="34" charset="0"/>
              <a:cs typeface="Arial" panose="020B0604020202020204" pitchFamily="34" charset="0"/>
            </a:endParaRPr>
          </a:p>
          <a:p>
            <a:r>
              <a:rPr lang="en-US" baseline="0">
                <a:solidFill>
                  <a:schemeClr val="tx1"/>
                </a:solidFill>
                <a:latin typeface="Arial" panose="020B0604020202020204" pitchFamily="34" charset="0"/>
                <a:cs typeface="Arial" panose="020B0604020202020204" pitchFamily="34" charset="0"/>
              </a:rPr>
              <a:t>DHA transition to the Defense Health Networks. Puget Sound realigned to Network 1 (MRC-P) and Network 2 (San Diego). </a:t>
            </a:r>
          </a:p>
          <a:p>
            <a:endParaRPr lang="en-US" baseline="0">
              <a:solidFill>
                <a:schemeClr val="tx1"/>
              </a:solidFill>
              <a:latin typeface="Arial" panose="020B0604020202020204" pitchFamily="34" charset="0"/>
              <a:cs typeface="Arial" panose="020B0604020202020204" pitchFamily="34" charset="0"/>
            </a:endParaRPr>
          </a:p>
          <a:p>
            <a:r>
              <a:rPr lang="en-US" baseline="0">
                <a:solidFill>
                  <a:schemeClr val="tx1"/>
                </a:solidFill>
                <a:latin typeface="Arial" panose="020B0604020202020204" pitchFamily="34" charset="0"/>
                <a:cs typeface="Arial" panose="020B0604020202020204" pitchFamily="34" charset="0"/>
              </a:rPr>
              <a:t>*Use this slide to talk geographic area our patients are coming from,</a:t>
            </a:r>
          </a:p>
          <a:p>
            <a:endParaRPr lang="en-US"/>
          </a:p>
        </p:txBody>
      </p:sp>
      <p:sp>
        <p:nvSpPr>
          <p:cNvPr id="4" name="Slide Number Placeholder 3"/>
          <p:cNvSpPr>
            <a:spLocks noGrp="1"/>
          </p:cNvSpPr>
          <p:nvPr>
            <p:ph type="sldNum" sz="quarter" idx="10"/>
          </p:nvPr>
        </p:nvSpPr>
        <p:spPr/>
        <p:txBody>
          <a:bodyPr/>
          <a:lstStyle/>
          <a:p>
            <a:pPr defTabSz="908091">
              <a:defRPr/>
            </a:pPr>
            <a:fld id="{59CFF04A-FD64-4126-AC44-F1ECAC92439A}" type="slidenum">
              <a:rPr lang="en-US" sz="1200">
                <a:solidFill>
                  <a:prstClr val="black"/>
                </a:solidFill>
                <a:latin typeface="Calibri"/>
              </a:rPr>
              <a:pPr defTabSz="908091">
                <a:defRPr/>
              </a:pPr>
              <a:t>6</a:t>
            </a:fld>
            <a:endParaRPr lang="en-US" sz="1200">
              <a:solidFill>
                <a:prstClr val="black"/>
              </a:solidFill>
              <a:latin typeface="Calibri"/>
            </a:endParaRPr>
          </a:p>
        </p:txBody>
      </p:sp>
    </p:spTree>
    <p:extLst>
      <p:ext uri="{BB962C8B-B14F-4D97-AF65-F5344CB8AC3E}">
        <p14:creationId xmlns:p14="http://schemas.microsoft.com/office/powerpoint/2010/main" val="466163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sp>
      <p:sp>
        <p:nvSpPr>
          <p:cNvPr id="3" name="Notes Placeholder 2"/>
          <p:cNvSpPr>
            <a:spLocks noGrp="1"/>
          </p:cNvSpPr>
          <p:nvPr>
            <p:ph type="body" idx="1"/>
          </p:nvPr>
        </p:nvSpPr>
        <p:spPr/>
        <p:txBody>
          <a:bodyPr/>
          <a:lstStyle/>
          <a:p>
            <a:pPr algn="l" fontAlgn="base"/>
            <a:r>
              <a:rPr lang="en-US" b="0" i="0">
                <a:solidFill>
                  <a:schemeClr val="tx1"/>
                </a:solidFill>
                <a:effectLst/>
                <a:latin typeface="Arial" panose="020B0604020202020204" pitchFamily="34" charset="0"/>
                <a:cs typeface="Arial" panose="020B0604020202020204" pitchFamily="34" charset="0"/>
              </a:rPr>
              <a:t>Mission: (1) Generates ready, </a:t>
            </a:r>
            <a:r>
              <a:rPr lang="en-US" b="0" i="0" u="sng">
                <a:solidFill>
                  <a:schemeClr val="tx1"/>
                </a:solidFill>
                <a:effectLst/>
                <a:latin typeface="Arial" panose="020B0604020202020204" pitchFamily="34" charset="0"/>
                <a:cs typeface="Arial" panose="020B0604020202020204" pitchFamily="34" charset="0"/>
              </a:rPr>
              <a:t>combat credible medical forces</a:t>
            </a:r>
            <a:r>
              <a:rPr lang="en-US" b="0" i="0">
                <a:solidFill>
                  <a:schemeClr val="tx1"/>
                </a:solidFill>
                <a:effectLst/>
                <a:latin typeface="Arial" panose="020B0604020202020204" pitchFamily="34" charset="0"/>
                <a:cs typeface="Arial" panose="020B0604020202020204" pitchFamily="34" charset="0"/>
              </a:rPr>
              <a:t>, (2) Ensure Warfighters are medically ready to deploy, (3) Delivers Ready Reliable Care, (4) Combat Casualty Care platform.</a:t>
            </a:r>
          </a:p>
          <a:p>
            <a:pPr algn="l" fontAlgn="base"/>
            <a:endParaRPr lang="en-US" b="0" i="0">
              <a:solidFill>
                <a:schemeClr val="tx1"/>
              </a:solidFill>
              <a:effectLst/>
              <a:latin typeface="Arial" panose="020B0604020202020204" pitchFamily="34" charset="0"/>
              <a:cs typeface="Arial" panose="020B0604020202020204" pitchFamily="34" charset="0"/>
            </a:endParaRPr>
          </a:p>
          <a:p>
            <a:pPr algn="l" fontAlgn="base"/>
            <a:r>
              <a:rPr lang="en-US" b="0" i="0">
                <a:solidFill>
                  <a:schemeClr val="tx1"/>
                </a:solidFill>
                <a:effectLst/>
                <a:latin typeface="Arial" panose="020B0604020202020204" pitchFamily="34" charset="0"/>
                <a:cs typeface="Arial" panose="020B0604020202020204" pitchFamily="34" charset="0"/>
              </a:rPr>
              <a:t>Our fundamental values are the cornerstone of quality and safety. </a:t>
            </a:r>
          </a:p>
          <a:p>
            <a:pPr algn="l" fontAlgn="base"/>
            <a:endParaRPr lang="en-US" b="0" i="0">
              <a:solidFill>
                <a:schemeClr val="tx1"/>
              </a:solidFill>
              <a:effectLst/>
              <a:latin typeface="Arial" panose="020B0604020202020204" pitchFamily="34" charset="0"/>
              <a:cs typeface="Arial" panose="020B0604020202020204" pitchFamily="34" charset="0"/>
            </a:endParaRPr>
          </a:p>
          <a:p>
            <a:pPr algn="l" fontAlgn="base"/>
            <a:r>
              <a:rPr lang="en-US" b="0" i="0">
                <a:solidFill>
                  <a:schemeClr val="tx1"/>
                </a:solidFill>
                <a:effectLst/>
                <a:latin typeface="Arial" panose="020B0604020202020204" pitchFamily="34" charset="0"/>
                <a:cs typeface="Arial" panose="020B0604020202020204" pitchFamily="34" charset="0"/>
              </a:rPr>
              <a:t>We have four focus areas for this year: </a:t>
            </a:r>
          </a:p>
          <a:p>
            <a:pPr algn="l" fontAlgn="base"/>
            <a:r>
              <a:rPr lang="en-US" b="0" i="0">
                <a:solidFill>
                  <a:schemeClr val="tx1"/>
                </a:solidFill>
                <a:effectLst/>
                <a:latin typeface="Arial" panose="020B0604020202020204" pitchFamily="34" charset="0"/>
                <a:cs typeface="Arial" panose="020B0604020202020204" pitchFamily="34" charset="0"/>
              </a:rPr>
              <a:t>Our #1 priority is our people. This encompasses our staff, the patients and families we serve, and the communities we are in. Our strategies will focus on our employee wellness, recruiting and retaining professionals, and managing our personnel. </a:t>
            </a:r>
          </a:p>
          <a:p>
            <a:pPr algn="l" fontAlgn="base"/>
            <a:endParaRPr lang="en-US" b="0" i="0">
              <a:solidFill>
                <a:schemeClr val="tx1"/>
              </a:solidFill>
              <a:effectLst/>
              <a:latin typeface="Arial" panose="020B0604020202020204" pitchFamily="34" charset="0"/>
              <a:cs typeface="Arial" panose="020B0604020202020204" pitchFamily="34" charset="0"/>
            </a:endParaRPr>
          </a:p>
          <a:p>
            <a:pPr algn="l" fontAlgn="base"/>
            <a:r>
              <a:rPr lang="en-US" b="0" i="0">
                <a:solidFill>
                  <a:schemeClr val="tx1"/>
                </a:solidFill>
                <a:effectLst/>
                <a:latin typeface="Arial" panose="020B0604020202020204" pitchFamily="34" charset="0"/>
                <a:cs typeface="Arial" panose="020B0604020202020204" pitchFamily="34" charset="0"/>
              </a:rPr>
              <a:t>Leader Development: Leadership is decisive. The way we lead our people through change and transformation is a strength. We will strengthen our programs for change management, talent management (including onboarding and orientation), and our GME/professional medical education programs. </a:t>
            </a:r>
          </a:p>
          <a:p>
            <a:pPr algn="l" fontAlgn="base"/>
            <a:endParaRPr lang="en-US" b="0" i="0">
              <a:solidFill>
                <a:schemeClr val="tx1"/>
              </a:solidFill>
              <a:effectLst/>
              <a:latin typeface="Arial" panose="020B0604020202020204" pitchFamily="34" charset="0"/>
              <a:cs typeface="Arial" panose="020B0604020202020204" pitchFamily="34" charset="0"/>
            </a:endParaRPr>
          </a:p>
          <a:p>
            <a:pPr algn="l" fontAlgn="base"/>
            <a:r>
              <a:rPr lang="en-US" b="0" i="0">
                <a:solidFill>
                  <a:schemeClr val="tx1"/>
                </a:solidFill>
                <a:effectLst/>
                <a:latin typeface="Arial" panose="020B0604020202020204" pitchFamily="34" charset="0"/>
                <a:cs typeface="Arial" panose="020B0604020202020204" pitchFamily="34" charset="0"/>
              </a:rPr>
              <a:t>Readiness: We have the sacred mission of readiness on behalf of our Nation. We will continue to strengthen our relationships with the 62</a:t>
            </a:r>
            <a:r>
              <a:rPr lang="en-US" b="0" i="0" baseline="30000">
                <a:solidFill>
                  <a:schemeClr val="tx1"/>
                </a:solidFill>
                <a:effectLst/>
                <a:latin typeface="Arial" panose="020B0604020202020204" pitchFamily="34" charset="0"/>
                <a:cs typeface="Arial" panose="020B0604020202020204" pitchFamily="34" charset="0"/>
              </a:rPr>
              <a:t>nd</a:t>
            </a:r>
            <a:r>
              <a:rPr lang="en-US" b="0" i="0">
                <a:solidFill>
                  <a:schemeClr val="tx1"/>
                </a:solidFill>
                <a:effectLst/>
                <a:latin typeface="Arial" panose="020B0604020202020204" pitchFamily="34" charset="0"/>
                <a:cs typeface="Arial" panose="020B0604020202020204" pitchFamily="34" charset="0"/>
              </a:rPr>
              <a:t> MED BDE and units we directly support. Our ICTLs and training programs will be strengthened with our focus on rebuilding clinical capabilities at Madigan. </a:t>
            </a:r>
          </a:p>
          <a:p>
            <a:pPr algn="l" fontAlgn="base"/>
            <a:endParaRPr lang="en-US" b="0" i="0">
              <a:solidFill>
                <a:schemeClr val="tx1"/>
              </a:solidFill>
              <a:effectLst/>
              <a:latin typeface="Arial" panose="020B0604020202020204" pitchFamily="34" charset="0"/>
              <a:cs typeface="Arial" panose="020B0604020202020204" pitchFamily="34" charset="0"/>
            </a:endParaRPr>
          </a:p>
          <a:p>
            <a:pPr algn="l" fontAlgn="base"/>
            <a:r>
              <a:rPr lang="en-US" b="0" i="0">
                <a:solidFill>
                  <a:schemeClr val="tx1"/>
                </a:solidFill>
                <a:effectLst/>
                <a:latin typeface="Arial" panose="020B0604020202020204" pitchFamily="34" charset="0"/>
                <a:cs typeface="Arial" panose="020B0604020202020204" pitchFamily="34" charset="0"/>
              </a:rPr>
              <a:t>Healthcare Ops: We continue to strengthen our management systems from the DHA transition. Our performance management will center on admin, healthcare delivery, and quality of care (ready reliable care). From a fixed facility </a:t>
            </a:r>
            <a:r>
              <a:rPr lang="en-US" b="0" i="0">
                <a:solidFill>
                  <a:srgbClr val="790000"/>
                </a:solidFill>
                <a:effectLst/>
                <a:latin typeface="archivo_narrowBold"/>
              </a:rPr>
              <a:t>to the battle field.</a:t>
            </a:r>
          </a:p>
          <a:p>
            <a:pPr algn="l" fontAlgn="base"/>
            <a:endParaRPr lang="en-US" b="0" i="0">
              <a:solidFill>
                <a:srgbClr val="790000"/>
              </a:solidFill>
              <a:effectLst/>
              <a:latin typeface="archivo_narrowBold"/>
            </a:endParaRPr>
          </a:p>
          <a:p>
            <a:pPr algn="l" fontAlgn="base"/>
            <a:r>
              <a:rPr lang="en-US" b="1" i="0" u="sng">
                <a:solidFill>
                  <a:srgbClr val="790000"/>
                </a:solidFill>
                <a:effectLst/>
                <a:latin typeface="archivo_narrowBold"/>
              </a:rPr>
              <a:t>Role 4 Casualty Receiving Platform</a:t>
            </a:r>
          </a:p>
          <a:p>
            <a:pPr marL="127701" indent="-127701">
              <a:buFont typeface="Arial" panose="020B0604020202020204" pitchFamily="34" charset="0"/>
              <a:buChar char="•"/>
            </a:pPr>
            <a:r>
              <a:rPr lang="en-US">
                <a:latin typeface="Arial-BoldMT"/>
              </a:rPr>
              <a:t>Madigan currently has </a:t>
            </a:r>
            <a:r>
              <a:rPr lang="en-US" u="sng">
                <a:latin typeface="Arial-BoldMT"/>
              </a:rPr>
              <a:t>143 staffed </a:t>
            </a:r>
            <a:r>
              <a:rPr lang="en-US">
                <a:latin typeface="Arial-BoldMT"/>
              </a:rPr>
              <a:t>beds out of </a:t>
            </a:r>
            <a:r>
              <a:rPr lang="en-US" u="sng">
                <a:latin typeface="Arial-BoldMT"/>
              </a:rPr>
              <a:t>253 physical </a:t>
            </a:r>
            <a:r>
              <a:rPr lang="en-US">
                <a:latin typeface="Arial-BoldMT"/>
              </a:rPr>
              <a:t>beds and plays a crucial role in the initial reception </a:t>
            </a:r>
          </a:p>
          <a:p>
            <a:pPr algn="l"/>
            <a:r>
              <a:rPr lang="en-US">
                <a:latin typeface="Arial-BoldMT"/>
              </a:rPr>
              <a:t>of casualties for onward integration into other facilities locally or within CONUS.</a:t>
            </a:r>
          </a:p>
          <a:p>
            <a:pPr marL="127701" indent="-127701">
              <a:buFont typeface="Arial" panose="020B0604020202020204" pitchFamily="34" charset="0"/>
              <a:buChar char="•"/>
            </a:pPr>
            <a:endParaRPr lang="en-US">
              <a:latin typeface="Arial-BoldMT"/>
            </a:endParaRPr>
          </a:p>
          <a:p>
            <a:pPr marL="127701" indent="-127701">
              <a:buFont typeface="Arial" panose="020B0604020202020204" pitchFamily="34" charset="0"/>
              <a:buChar char="•"/>
            </a:pPr>
            <a:r>
              <a:rPr lang="en-US">
                <a:latin typeface="Arial-BoldMT"/>
              </a:rPr>
              <a:t>Initial estimate to fully expand to Madigan's 535-bed licensed capacity may take </a:t>
            </a:r>
            <a:r>
              <a:rPr lang="en-US" u="sng">
                <a:latin typeface="Arial-BoldMT"/>
              </a:rPr>
              <a:t>up to one year </a:t>
            </a:r>
            <a:r>
              <a:rPr lang="en-US">
                <a:latin typeface="Arial-BoldMT"/>
              </a:rPr>
              <a:t>due </a:t>
            </a:r>
          </a:p>
          <a:p>
            <a:pPr algn="l"/>
            <a:r>
              <a:rPr lang="en-US">
                <a:latin typeface="Arial-BoldMT"/>
              </a:rPr>
              <a:t>to resource allocation, contracting timelines, clinical infrastructure adjustments, and clinical informatics modifications.</a:t>
            </a:r>
          </a:p>
          <a:p>
            <a:pPr algn="l"/>
            <a:endParaRPr lang="en-US">
              <a:latin typeface="Arial-BoldMT"/>
            </a:endParaRPr>
          </a:p>
          <a:p>
            <a:pPr marL="127701" indent="-127701">
              <a:buFont typeface="Arial" panose="020B0604020202020204" pitchFamily="34" charset="0"/>
              <a:buChar char="•"/>
            </a:pPr>
            <a:r>
              <a:rPr lang="en-US">
                <a:latin typeface="Arial-BoldMT"/>
              </a:rPr>
              <a:t>Madigan has 14 physical Operating Rooms (ORs) available; currently staffed to run 12 ORs.</a:t>
            </a:r>
          </a:p>
          <a:p>
            <a:pPr algn="l"/>
            <a:endParaRPr lang="en-US">
              <a:latin typeface="Arial-BoldMT"/>
            </a:endParaRPr>
          </a:p>
          <a:p>
            <a:pPr marL="127701" indent="-127701">
              <a:buFont typeface="Arial" panose="020B0604020202020204" pitchFamily="34" charset="0"/>
              <a:buChar char="•"/>
            </a:pPr>
            <a:r>
              <a:rPr lang="en-US">
                <a:latin typeface="Arial-BoldMT"/>
              </a:rPr>
              <a:t>Madigan has been integrated in the local trauma system since 1995 as a state designated Level II Trauma </a:t>
            </a:r>
          </a:p>
          <a:p>
            <a:pPr algn="l"/>
            <a:r>
              <a:rPr lang="en-US">
                <a:latin typeface="Arial-BoldMT"/>
              </a:rPr>
              <a:t>Center; a local trauma partnership network consisting of one Level I Trauma Center in Seattle, two adult Level II Trauma Centers in Tacoma, and one Pediatric Trauma Center in Tacoma.</a:t>
            </a:r>
          </a:p>
          <a:p>
            <a:pPr algn="l"/>
            <a:endParaRPr lang="en-US">
              <a:latin typeface="Arial-BoldMT"/>
            </a:endParaRPr>
          </a:p>
          <a:p>
            <a:pPr marL="127701" indent="-127701">
              <a:buFont typeface="Arial" panose="020B0604020202020204" pitchFamily="34" charset="0"/>
              <a:buChar char="•"/>
            </a:pPr>
            <a:r>
              <a:rPr lang="en-US">
                <a:latin typeface="Arial-BoldMT"/>
              </a:rPr>
              <a:t>Partnership with local healthcare systems will mitigate transition time for Madigan's bed expansion in addition </a:t>
            </a:r>
          </a:p>
          <a:p>
            <a:pPr algn="l"/>
            <a:r>
              <a:rPr lang="en-US">
                <a:latin typeface="Arial-BoldMT"/>
              </a:rPr>
              <a:t>to trauma support.</a:t>
            </a:r>
          </a:p>
          <a:p>
            <a:pPr algn="l"/>
            <a:endParaRPr lang="en-US">
              <a:latin typeface="Arial-BoldMT"/>
            </a:endParaRPr>
          </a:p>
          <a:p>
            <a:pPr marL="127701" indent="-127701">
              <a:buFont typeface="Arial" panose="020B0604020202020204" pitchFamily="34" charset="0"/>
              <a:buChar char="•"/>
            </a:pPr>
            <a:r>
              <a:rPr lang="en-US">
                <a:latin typeface="Arial-BoldMT"/>
              </a:rPr>
              <a:t>Madigan operates a high complexity clinical laboratory with the full range of critical clinical services; 24/7 transfusion service; quickly scalable to double the baseline throughput of 4 million tests annually. Madigan has depth and redundancy for all radiology imaging modalities and can readily increase throughput to align with the hospital census.</a:t>
            </a:r>
          </a:p>
          <a:p>
            <a:pPr algn="l"/>
            <a:endParaRPr lang="en-US">
              <a:latin typeface="Arial-BoldMT"/>
            </a:endParaRPr>
          </a:p>
          <a:p>
            <a:pPr marL="127701" indent="-127701">
              <a:buFont typeface="Arial" panose="020B0604020202020204" pitchFamily="34" charset="0"/>
              <a:buChar char="•"/>
            </a:pPr>
            <a:r>
              <a:rPr lang="en-US">
                <a:latin typeface="Arial-BoldMT"/>
              </a:rPr>
              <a:t>Previous expansion plans have relied on the use of COMPO 2 or COMPO 3 personnel, however Madigan must revisit this planning to pivot to ready to use / off the shelf contractor support. Additionally, 144 MAMC positions are staffed by MTOE Assigned Personnel (MAP) who will likely be deployed / unavailable.  </a:t>
            </a:r>
          </a:p>
          <a:p>
            <a:pPr algn="l"/>
            <a:endParaRPr lang="en-US">
              <a:latin typeface="Arial-BoldMT"/>
            </a:endParaRPr>
          </a:p>
          <a:p>
            <a:pPr marL="127701" indent="-127701">
              <a:buFont typeface="Arial" panose="020B0604020202020204" pitchFamily="34" charset="0"/>
              <a:buChar char="•"/>
            </a:pPr>
            <a:r>
              <a:rPr lang="en-US">
                <a:latin typeface="Arial-BoldMT"/>
              </a:rPr>
              <a:t>Way Ahead (Thru FY25):</a:t>
            </a:r>
          </a:p>
          <a:p>
            <a:pPr algn="l"/>
            <a:endParaRPr lang="en-US" sz="600">
              <a:latin typeface="Arial-BoldMT"/>
            </a:endParaRPr>
          </a:p>
          <a:p>
            <a:pPr marL="468235" lvl="1" indent="-127701">
              <a:buFont typeface="Arial" panose="020B0604020202020204" pitchFamily="34" charset="0"/>
              <a:buChar char="•"/>
            </a:pPr>
            <a:r>
              <a:rPr lang="en-US">
                <a:latin typeface="Arial-BoldMT"/>
              </a:rPr>
              <a:t>Updated Facility Survey (Completed AUG 2024) – identifying resource requirements</a:t>
            </a:r>
          </a:p>
          <a:p>
            <a:pPr lvl="1"/>
            <a:endParaRPr lang="en-US" sz="900">
              <a:latin typeface="Arial-BoldMT"/>
            </a:endParaRPr>
          </a:p>
          <a:p>
            <a:pPr marL="468235" lvl="1" indent="-127701">
              <a:buFont typeface="Arial" panose="020B0604020202020204" pitchFamily="34" charset="0"/>
              <a:buChar char="•"/>
            </a:pPr>
            <a:r>
              <a:rPr lang="en-US">
                <a:latin typeface="Arial-BoldMT"/>
              </a:rPr>
              <a:t>Refine expansion plan (Ongoing) </a:t>
            </a:r>
          </a:p>
          <a:p>
            <a:pPr marL="468235" lvl="1" indent="-127701">
              <a:buFont typeface="Arial" panose="020B0604020202020204" pitchFamily="34" charset="0"/>
              <a:buChar char="•"/>
            </a:pPr>
            <a:endParaRPr lang="en-US">
              <a:latin typeface="Arial-BoldMT"/>
            </a:endParaRPr>
          </a:p>
          <a:p>
            <a:pPr marL="468235" lvl="1" indent="-127701">
              <a:buFont typeface="Arial" panose="020B0604020202020204" pitchFamily="34" charset="0"/>
              <a:buChar char="•"/>
            </a:pPr>
            <a:r>
              <a:rPr lang="en-US">
                <a:latin typeface="Arial-BoldMT"/>
              </a:rPr>
              <a:t>Conduct Tabletop, Functional, Full-Scale Exercises to train leaders, validate plan, rehearse critical actions. </a:t>
            </a:r>
          </a:p>
          <a:p>
            <a:pPr algn="l" fontAlgn="base"/>
            <a:endParaRPr lang="en-US"/>
          </a:p>
        </p:txBody>
      </p:sp>
    </p:spTree>
    <p:extLst>
      <p:ext uri="{BB962C8B-B14F-4D97-AF65-F5344CB8AC3E}">
        <p14:creationId xmlns:p14="http://schemas.microsoft.com/office/powerpoint/2010/main" val="427934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sp>
      <p:sp>
        <p:nvSpPr>
          <p:cNvPr id="3" name="Notes Placeholder 2"/>
          <p:cNvSpPr>
            <a:spLocks noGrp="1"/>
          </p:cNvSpPr>
          <p:nvPr>
            <p:ph type="body" idx="1"/>
          </p:nvPr>
        </p:nvSpPr>
        <p:spPr/>
        <p:txBody>
          <a:bodyPr/>
          <a:lstStyle/>
          <a:p>
            <a:pPr algn="l"/>
            <a:r>
              <a:rPr lang="en-US">
                <a:latin typeface="Arial" panose="020B0604020202020204" pitchFamily="34" charset="0"/>
                <a:cs typeface="Arial" panose="020B0604020202020204" pitchFamily="34" charset="0"/>
              </a:rPr>
              <a:t>The Graduate Medical Education (GME) office oversees the training of interns, residents, and fellows. It also serves as a rotation site for several esteemed medical universities nationwide, including the USU and HPSP programs. In addition, the GME office verifies the postgraduate medical education training at Madigan Army Medical Center, Silas B. Hays Army Community Hospital, and Letterman Army Medical Center.  </a:t>
            </a:r>
          </a:p>
          <a:p>
            <a:pPr algn="l"/>
            <a:endParaRPr lang="en-US">
              <a:latin typeface="Arial" panose="020B0604020202020204" pitchFamily="34" charset="0"/>
              <a:cs typeface="Arial" panose="020B0604020202020204" pitchFamily="34" charset="0"/>
            </a:endParaRPr>
          </a:p>
          <a:p>
            <a:pPr algn="l"/>
            <a:r>
              <a:rPr lang="en-US">
                <a:latin typeface="Arial" panose="020B0604020202020204" pitchFamily="34" charset="0"/>
                <a:cs typeface="Arial" panose="020B0604020202020204" pitchFamily="34" charset="0"/>
              </a:rPr>
              <a:t>The Value of Accreditation</a:t>
            </a:r>
          </a:p>
          <a:p>
            <a:pPr algn="l"/>
            <a:r>
              <a:rPr lang="en-US">
                <a:latin typeface="Arial" panose="020B0604020202020204" pitchFamily="34" charset="0"/>
                <a:cs typeface="Arial" panose="020B0604020202020204" pitchFamily="34" charset="0"/>
              </a:rPr>
              <a:t>The ACGME’s accreditation model and processes ensure and improve the quality of graduate medical education in the United States. This in turn assures the public that today’s residents and fellows are learning and training in a setting that is preparing them to deliver safe, high-quality medical care today and in their future practice.</a:t>
            </a:r>
          </a:p>
          <a:p>
            <a:pPr defTabSz="908091">
              <a:defRPr/>
            </a:pPr>
            <a:endParaRPr lang="en-US">
              <a:latin typeface="Arial" panose="020B0604020202020204" pitchFamily="34" charset="0"/>
              <a:cs typeface="Arial" panose="020B0604020202020204" pitchFamily="34" charset="0"/>
            </a:endParaRPr>
          </a:p>
          <a:p>
            <a:pPr defTabSz="908091">
              <a:defRPr/>
            </a:pPr>
            <a:r>
              <a:rPr lang="en-US" b="1">
                <a:latin typeface="Arial" panose="020B0604020202020204" pitchFamily="34" charset="0"/>
                <a:cs typeface="Arial" panose="020B0604020202020204" pitchFamily="34" charset="0"/>
              </a:rPr>
              <a:t>23 January 2024: </a:t>
            </a:r>
            <a:r>
              <a:rPr lang="en-US">
                <a:latin typeface="Arial" panose="020B0604020202020204" pitchFamily="34" charset="0"/>
                <a:cs typeface="Arial" panose="020B0604020202020204" pitchFamily="34" charset="0"/>
              </a:rPr>
              <a:t>Madigan received its annual accreditation letter from the Accreditation Council for Graduate Medical Education (ACGME), receiving the highest level of “continued accreditation without citations or areas for improvement”. ACGME accreditation provides assurance to the public that Madigan, our 17 ACGME programs, and nearly 300 trainees meet the quality standards of the specialty and subspecialty practice(s). Per the ACGME Letter, Madigan GME “demonstrates substantial compliance with requirements.” </a:t>
            </a:r>
          </a:p>
          <a:p>
            <a:pPr defTabSz="908091">
              <a:defRPr/>
            </a:pPr>
            <a:endParaRPr lang="en-US">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07527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5513"/>
          </a:xfrm>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Our Mission: Ready Medical Force and Medically Ready Force </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Theater Support (INDOPACOM): Example of Ultimate Caduceus 2023. TRANSCOM led exercise with casualties flowing from Guam to Alaska and then Madigan.</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Whole of Community Support (South Puget Sound): Amtrak derailment in December, 2017. 70 people were injured and Madigan took 19 patients in the MASCAL. Madigan staff were part of the first responders as they were driving to work.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Troop Support with the Gift of Life: Madigan staff supported capabilities for COVID Augmentation and Immunizations. COVID Testing tent was setup outside the Emergency Department and at McChord Air Field.</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Madigan has to provide military professional staff for deployment and hospital support (252 bed capability</a:t>
            </a:r>
            <a:r>
              <a:rPr lang="en-US" b="1"/>
              <a:t>). </a:t>
            </a:r>
          </a:p>
          <a:p>
            <a:endParaRPr lang="en-US" b="1"/>
          </a:p>
          <a:p>
            <a:r>
              <a:rPr lang="en-US" b="1">
                <a:latin typeface="Arial" panose="020B0604020202020204" pitchFamily="34" charset="0"/>
                <a:cs typeface="Arial" panose="020B0604020202020204" pitchFamily="34" charset="0"/>
              </a:rPr>
              <a:t>Our Mission: Ready Medical Force and Medically Ready Force </a:t>
            </a:r>
          </a:p>
          <a:p>
            <a:pPr defTabSz="908091">
              <a:defRPr/>
            </a:pPr>
            <a:endParaRPr lang="en-US">
              <a:latin typeface="Arial" panose="020B0604020202020204" pitchFamily="34" charset="0"/>
              <a:cs typeface="Arial" panose="020B0604020202020204" pitchFamily="34" charset="0"/>
            </a:endParaRPr>
          </a:p>
          <a:p>
            <a:pPr marL="227023" indent="-227023" defTabSz="908091">
              <a:buFontTx/>
              <a:buAutoNum type="arabicPeriod"/>
              <a:defRPr/>
            </a:pPr>
            <a:r>
              <a:rPr lang="en-US">
                <a:latin typeface="Arial" panose="020B0604020202020204" pitchFamily="34" charset="0"/>
                <a:cs typeface="Arial" panose="020B0604020202020204" pitchFamily="34" charset="0"/>
              </a:rPr>
              <a:t>Trauma Trust: Trauma Support (South Puget Sound): </a:t>
            </a:r>
            <a:r>
              <a:rPr lang="en-US" b="1">
                <a:latin typeface="Arial" panose="020B0604020202020204" pitchFamily="34" charset="0"/>
                <a:cs typeface="Arial" panose="020B0604020202020204" pitchFamily="34" charset="0"/>
              </a:rPr>
              <a:t>Amtrak derailment in December, 2017</a:t>
            </a:r>
            <a:r>
              <a:rPr lang="en-US">
                <a:latin typeface="Arial" panose="020B0604020202020204" pitchFamily="34" charset="0"/>
                <a:cs typeface="Arial" panose="020B0604020202020204" pitchFamily="34" charset="0"/>
              </a:rPr>
              <a:t>. 70 people were injured and Madigan took 19 patients in the MASCAL. Madigan staff were part of the first responders as they were driving to work; good Samaritans. </a:t>
            </a:r>
          </a:p>
          <a:p>
            <a:pPr marL="227023" indent="-227023" defTabSz="908091">
              <a:buFontTx/>
              <a:buAutoNum type="arabicPeriod"/>
              <a:defRPr/>
            </a:pPr>
            <a:r>
              <a:rPr lang="en-US">
                <a:latin typeface="Arial" panose="020B0604020202020204" pitchFamily="34" charset="0"/>
                <a:cs typeface="Arial" panose="020B0604020202020204" pitchFamily="34" charset="0"/>
              </a:rPr>
              <a:t>CARES – MSG Place</a:t>
            </a:r>
          </a:p>
          <a:p>
            <a:pPr marL="227023" indent="-227023" defTabSz="908091">
              <a:buFontTx/>
              <a:buAutoNum type="arabicPeriod"/>
              <a:defRPr/>
            </a:pPr>
            <a:r>
              <a:rPr lang="en-US" b="1" i="0">
                <a:solidFill>
                  <a:srgbClr val="444444"/>
                </a:solidFill>
                <a:effectLst/>
                <a:latin typeface="archivo_narrow"/>
              </a:rPr>
              <a:t>School Based Health System clinics </a:t>
            </a:r>
            <a:r>
              <a:rPr lang="en-US" b="0" i="0">
                <a:solidFill>
                  <a:srgbClr val="444444"/>
                </a:solidFill>
                <a:effectLst/>
                <a:latin typeface="archivo_narrow"/>
              </a:rPr>
              <a:t>in 10 area schools, military teenagers with TRICARE Prime insurance can get care in their school clinics one day a week. Students can be seen for acute, minor and chronic illnesses, sports physicals, immunizations and to manage long-term medications such as those for asthma and allergies. In addition, students can access counseling for behavioral health concerns, as well as laboratory and basic pharmacy services. </a:t>
            </a:r>
            <a:endParaRPr lang="en-US">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4.  </a:t>
            </a:r>
            <a:r>
              <a:rPr lang="en-US" b="1">
                <a:latin typeface="Arial" panose="020B0604020202020204" pitchFamily="34" charset="0"/>
                <a:cs typeface="Arial" panose="020B0604020202020204" pitchFamily="34" charset="0"/>
              </a:rPr>
              <a:t>Theater Support (INDOPACOM): Example of Ultimate Caduceus 2023. TRANSCOM led exercise with casualties flowing from Guam to Alaska and then Madigan.</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Madigan has to provide military professional staff for deployment and hospital support (252 bed capability</a:t>
            </a:r>
            <a:r>
              <a:rPr lang="en-US" b="1"/>
              <a:t>). </a:t>
            </a:r>
          </a:p>
          <a:p>
            <a:endParaRPr lang="en-US" b="1"/>
          </a:p>
          <a:p>
            <a:r>
              <a:rPr lang="en-US" b="1"/>
              <a:t>Cost of Unfunded Programs:</a:t>
            </a:r>
          </a:p>
          <a:p>
            <a:pPr marL="212834" indent="-212834">
              <a:buFont typeface="Arial" panose="020B0604020202020204" pitchFamily="34" charset="0"/>
              <a:buChar char="•"/>
              <a:defRPr/>
            </a:pPr>
            <a:r>
              <a:rPr lang="en-US">
                <a:solidFill>
                  <a:srgbClr val="080808"/>
                </a:solidFill>
                <a:cs typeface="Arial" panose="020B0604020202020204" pitchFamily="34" charset="0"/>
              </a:rPr>
              <a:t>TBI (Congressional Mandate) - $2.2M</a:t>
            </a:r>
          </a:p>
          <a:p>
            <a:pPr marL="212834" indent="-212834">
              <a:buFont typeface="Arial" panose="020B0604020202020204" pitchFamily="34" charset="0"/>
              <a:buChar char="•"/>
              <a:defRPr/>
            </a:pPr>
            <a:r>
              <a:rPr lang="en-US">
                <a:solidFill>
                  <a:srgbClr val="080808"/>
                </a:solidFill>
                <a:cs typeface="Arial" panose="020B0604020202020204" pitchFamily="34" charset="0"/>
              </a:rPr>
              <a:t>Pain Management - $3.5M </a:t>
            </a:r>
          </a:p>
          <a:p>
            <a:pPr marL="212834" indent="-212834">
              <a:buFont typeface="Arial" panose="020B0604020202020204" pitchFamily="34" charset="0"/>
              <a:buChar char="•"/>
              <a:defRPr/>
            </a:pPr>
            <a:r>
              <a:rPr lang="en-US">
                <a:solidFill>
                  <a:srgbClr val="080808"/>
                </a:solidFill>
                <a:cs typeface="Arial" panose="020B0604020202020204" pitchFamily="34" charset="0"/>
              </a:rPr>
              <a:t>SRP - $3.5M  </a:t>
            </a:r>
          </a:p>
          <a:p>
            <a:pPr marL="212834" indent="-212834">
              <a:buFont typeface="Arial" panose="020B0604020202020204" pitchFamily="34" charset="0"/>
              <a:buChar char="•"/>
              <a:defRPr/>
            </a:pPr>
            <a:r>
              <a:rPr lang="en-US">
                <a:solidFill>
                  <a:srgbClr val="080808"/>
                </a:solidFill>
                <a:cs typeface="Arial" panose="020B0604020202020204" pitchFamily="34" charset="0"/>
              </a:rPr>
              <a:t>CARES - $755K </a:t>
            </a:r>
          </a:p>
          <a:p>
            <a:pPr marL="212834" indent="-212834">
              <a:buFont typeface="Arial" panose="020B0604020202020204" pitchFamily="34" charset="0"/>
              <a:buChar char="•"/>
              <a:defRPr/>
            </a:pPr>
            <a:r>
              <a:rPr lang="en-US">
                <a:solidFill>
                  <a:srgbClr val="080808"/>
                </a:solidFill>
                <a:cs typeface="Arial" panose="020B0604020202020204" pitchFamily="34" charset="0"/>
              </a:rPr>
              <a:t>Outpatient Infusion Services - ~ $500K</a:t>
            </a:r>
          </a:p>
          <a:p>
            <a:pPr marL="212834" indent="-212834">
              <a:buFont typeface="Arial" panose="020B0604020202020204" pitchFamily="34" charset="0"/>
              <a:buChar char="•"/>
              <a:defRPr/>
            </a:pPr>
            <a:r>
              <a:rPr lang="en-US">
                <a:solidFill>
                  <a:srgbClr val="080808"/>
                </a:solidFill>
                <a:cs typeface="Arial" panose="020B0604020202020204" pitchFamily="34" charset="0"/>
              </a:rPr>
              <a:t>XLRP - ~$500K </a:t>
            </a:r>
          </a:p>
          <a:p>
            <a:pPr marL="212834" indent="-212834">
              <a:buFont typeface="Arial" panose="020B0604020202020204" pitchFamily="34" charset="0"/>
              <a:buChar char="•"/>
              <a:defRPr/>
            </a:pPr>
            <a:r>
              <a:rPr lang="en-US">
                <a:solidFill>
                  <a:srgbClr val="080808"/>
                </a:solidFill>
                <a:cs typeface="Arial" panose="020B0604020202020204" pitchFamily="34" charset="0"/>
              </a:rPr>
              <a:t>Faith Clinic (Adults with disabilities) - ~ $500K </a:t>
            </a:r>
          </a:p>
          <a:p>
            <a:endParaRPr lang="en-US" b="1"/>
          </a:p>
        </p:txBody>
      </p:sp>
    </p:spTree>
    <p:extLst>
      <p:ext uri="{BB962C8B-B14F-4D97-AF65-F5344CB8AC3E}">
        <p14:creationId xmlns:p14="http://schemas.microsoft.com/office/powerpoint/2010/main" val="2636342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FB6E-3FBB-536A-5686-834129DA24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7C95C-550E-FEC7-A024-7383AC70F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346BBE-602E-7859-BCC2-4192E4E46F2A}"/>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5" name="Footer Placeholder 4">
            <a:extLst>
              <a:ext uri="{FF2B5EF4-FFF2-40B4-BE49-F238E27FC236}">
                <a16:creationId xmlns:a16="http://schemas.microsoft.com/office/drawing/2014/main" id="{8D78FB3A-7FB3-7F7D-7A99-40C4CDEB5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AD5F5-87EF-EF6C-99AC-3A64F3B33F61}"/>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271027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65CAE-DAB2-D37F-7F2B-06840E8E01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A3B4FE-4C31-41B9-033C-BE1F38A705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7B405-4533-7C16-5AFD-4FA40054B61A}"/>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5" name="Footer Placeholder 4">
            <a:extLst>
              <a:ext uri="{FF2B5EF4-FFF2-40B4-BE49-F238E27FC236}">
                <a16:creationId xmlns:a16="http://schemas.microsoft.com/office/drawing/2014/main" id="{61A6E7FF-ADE8-5FA1-EE07-6FB75861F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A08BD-5FFC-4399-84E4-1271A6252E9D}"/>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226743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FC2848-D312-164F-F500-BFB4DC1C1B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86A92C-EF83-6FB0-F50A-F1B7375FE4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BA8A8-6B68-0B05-766F-6A040DC69D14}"/>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5" name="Footer Placeholder 4">
            <a:extLst>
              <a:ext uri="{FF2B5EF4-FFF2-40B4-BE49-F238E27FC236}">
                <a16:creationId xmlns:a16="http://schemas.microsoft.com/office/drawing/2014/main" id="{0CC72704-B1E3-9EC3-EDBC-777F02127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0D87A-ECB7-5963-A154-54464AB1BFBE}"/>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1184570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201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061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205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06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701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972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756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94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4332-5D19-B583-0233-5CDCBCCA9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AE768-B216-248A-85CA-541254F81C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4F5D8-8DF4-A3CF-E7C6-7E9E47E541B2}"/>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5" name="Footer Placeholder 4">
            <a:extLst>
              <a:ext uri="{FF2B5EF4-FFF2-40B4-BE49-F238E27FC236}">
                <a16:creationId xmlns:a16="http://schemas.microsoft.com/office/drawing/2014/main" id="{593961F1-CEC6-0A19-D20A-81E68645C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68F18-347D-0FC8-52AE-C9ADC073B2A9}"/>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730004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2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672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358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129"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lstStyle>
            <a:lvl1pPr marL="248390" indent="-24839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r>
              <a:rPr lang="en-US"/>
              <a:t>Military Installation Resilience Review</a:t>
            </a:r>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85674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4"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782" b="1" smtClean="0">
                <a:solidFill>
                  <a:srgbClr val="222222"/>
                </a:solidFill>
              </a:rPr>
              <a:pPr algn="ctr"/>
              <a:t>‹#›</a:t>
            </a:fld>
            <a:endParaRPr lang="en-US" sz="782" b="1">
              <a:solidFill>
                <a:srgbClr val="222222"/>
              </a:solidFill>
            </a:endParaRPr>
          </a:p>
        </p:txBody>
      </p:sp>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r>
              <a:rPr lang="en-US"/>
              <a:t>Military Installation Resilience Review</a:t>
            </a:r>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473725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129"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lstStyle>
            <a:lvl1pPr marL="248390" indent="-24839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r>
              <a:rPr lang="en-US"/>
              <a:t>Military Installation Resilience Review</a:t>
            </a:r>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645101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4"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782" b="1" smtClean="0">
                <a:solidFill>
                  <a:srgbClr val="222222"/>
                </a:solidFill>
              </a:rPr>
              <a:pPr algn="ctr"/>
              <a:t>‹#›</a:t>
            </a:fld>
            <a:endParaRPr lang="en-US" sz="782" b="1">
              <a:solidFill>
                <a:srgbClr val="222222"/>
              </a:solidFill>
            </a:endParaRPr>
          </a:p>
        </p:txBody>
      </p:sp>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r>
              <a:rPr lang="en-US"/>
              <a:t>Military Installation Resilience Review</a:t>
            </a:r>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694733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1"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r>
              <a:rPr lang="en-US"/>
              <a:t>Military Installation Resilience Review</a:t>
            </a:r>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895364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lstStyle/>
          <a:p>
            <a:r>
              <a:rPr lang="en-US" altLang="en-US" sz="2400" i="0" dirty="0"/>
              <a:t>TITLE SLIDE IS 32-POINT ARIAL, ALL CAPS, &amp; BOLD</a:t>
            </a:r>
            <a:endParaRPr lang="en-US" dirty="0"/>
          </a:p>
        </p:txBody>
      </p:sp>
      <p:sp>
        <p:nvSpPr>
          <p:cNvPr id="3" name="Subtitle 2"/>
          <p:cNvSpPr>
            <a:spLocks noGrp="1"/>
          </p:cNvSpPr>
          <p:nvPr>
            <p:ph type="subTitle" idx="1" hasCustomPrompt="1"/>
          </p:nvPr>
        </p:nvSpPr>
        <p:spPr>
          <a:xfrm>
            <a:off x="1828800" y="3886200"/>
            <a:ext cx="8534400" cy="1752600"/>
          </a:xfrm>
          <a:prstGeom prst="rect">
            <a:avLst/>
          </a:prstGeom>
        </p:spPr>
        <p:txBody>
          <a:bodyPr lIns="91429" tIns="45714" rIns="91429" bIns="45714"/>
          <a:lstStyle>
            <a:lvl1pPr marL="0" indent="0" algn="ctr">
              <a:buNone/>
              <a:defRPr sz="2400"/>
            </a:lvl1pPr>
            <a:lvl2pPr marL="342860" indent="0" algn="ctr">
              <a:buNone/>
              <a:defRPr/>
            </a:lvl2pPr>
            <a:lvl3pPr marL="685720" indent="0" algn="ctr">
              <a:buNone/>
              <a:defRPr/>
            </a:lvl3pPr>
            <a:lvl4pPr marL="1028580" indent="0" algn="ctr">
              <a:buNone/>
              <a:defRPr/>
            </a:lvl4pPr>
            <a:lvl5pPr marL="1371440" indent="0" algn="ctr">
              <a:buNone/>
              <a:defRPr/>
            </a:lvl5pPr>
            <a:lvl6pPr marL="1714300" indent="0" algn="ctr">
              <a:buNone/>
              <a:defRPr/>
            </a:lvl6pPr>
            <a:lvl7pPr marL="2057159" indent="0" algn="ctr">
              <a:buNone/>
              <a:defRPr/>
            </a:lvl7pPr>
            <a:lvl8pPr marL="2400020" indent="0" algn="ctr">
              <a:buNone/>
              <a:defRPr/>
            </a:lvl8pPr>
            <a:lvl9pPr marL="2742879" indent="0" algn="ctr">
              <a:buNone/>
              <a:defRPr/>
            </a:lvl9pPr>
          </a:lstStyle>
          <a:p>
            <a:pPr lvl="0">
              <a:lnSpc>
                <a:spcPct val="90000"/>
              </a:lnSpc>
              <a:spcBef>
                <a:spcPct val="20000"/>
              </a:spcBef>
              <a:buClr>
                <a:srgbClr val="000066"/>
              </a:buClr>
            </a:pPr>
            <a:r>
              <a:rPr lang="en-US" altLang="en-US" sz="1600" dirty="0">
                <a:solidFill>
                  <a:srgbClr val="000066"/>
                </a:solidFill>
              </a:rPr>
              <a:t>Briefer’s Rank / Name</a:t>
            </a:r>
          </a:p>
          <a:p>
            <a:pPr lvl="0">
              <a:lnSpc>
                <a:spcPct val="90000"/>
              </a:lnSpc>
              <a:spcBef>
                <a:spcPct val="20000"/>
              </a:spcBef>
              <a:buClr>
                <a:srgbClr val="000066"/>
              </a:buClr>
            </a:pPr>
            <a:r>
              <a:rPr lang="en-US" altLang="en-US" sz="1600" dirty="0">
                <a:solidFill>
                  <a:srgbClr val="000066"/>
                </a:solidFill>
              </a:rPr>
              <a:t>Office Symbol</a:t>
            </a:r>
          </a:p>
          <a:p>
            <a:pPr lvl="0">
              <a:lnSpc>
                <a:spcPct val="90000"/>
              </a:lnSpc>
              <a:spcBef>
                <a:spcPct val="20000"/>
              </a:spcBef>
              <a:buClr>
                <a:srgbClr val="000066"/>
              </a:buClr>
            </a:pPr>
            <a:r>
              <a:rPr lang="en-US" altLang="en-US" sz="1600" dirty="0">
                <a:solidFill>
                  <a:srgbClr val="000066"/>
                </a:solidFill>
              </a:rPr>
              <a:t>24-Point Arial, Title Case, Bold</a:t>
            </a:r>
          </a:p>
        </p:txBody>
      </p:sp>
      <p:sp>
        <p:nvSpPr>
          <p:cNvPr id="4" name="Rectangle 2"/>
          <p:cNvSpPr>
            <a:spLocks noGrp="1" noChangeArrowheads="1"/>
          </p:cNvSpPr>
          <p:nvPr>
            <p:ph type="sldNum" sz="quarter" idx="10"/>
          </p:nvPr>
        </p:nvSpPr>
        <p:spPr>
          <a:ln/>
        </p:spPr>
        <p:txBody>
          <a:bodyPr/>
          <a:lstStyle>
            <a:lvl1pPr>
              <a:defRPr/>
            </a:lvl1pPr>
          </a:lstStyle>
          <a:p>
            <a:pPr>
              <a:defRPr/>
            </a:pPr>
            <a:fld id="{8C0A3613-823C-4FD0-ADD9-61AC9BA0EE1C}"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2507347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fld id="{8FA0ECB8-370A-4C20-A876-AF463A9F84E2}" type="slidenum">
              <a:rPr lang="en-US"/>
              <a:pPr>
                <a:defRPr/>
              </a:pPr>
              <a:t>‹#›</a:t>
            </a:fld>
            <a:endParaRPr lang="en-US" dirty="0">
              <a:solidFill>
                <a:srgbClr val="808080"/>
              </a:solidFill>
            </a:endParaRPr>
          </a:p>
        </p:txBody>
      </p:sp>
      <p:sp>
        <p:nvSpPr>
          <p:cNvPr id="4" name="Content Placeholder 2"/>
          <p:cNvSpPr>
            <a:spLocks noGrp="1"/>
          </p:cNvSpPr>
          <p:nvPr>
            <p:ph idx="1"/>
          </p:nvPr>
        </p:nvSpPr>
        <p:spPr>
          <a:xfrm>
            <a:off x="368305" y="1371600"/>
            <a:ext cx="11197167"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077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2A35-CE3F-945D-87D1-CBBDD23FC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008DA5-0793-BCBA-49CD-C49D637C51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5071E3-86A1-AFBF-054D-83DA3AC242F0}"/>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5" name="Footer Placeholder 4">
            <a:extLst>
              <a:ext uri="{FF2B5EF4-FFF2-40B4-BE49-F238E27FC236}">
                <a16:creationId xmlns:a16="http://schemas.microsoft.com/office/drawing/2014/main" id="{B2ED64F1-0AF8-BC53-1A9F-B143EBB9F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4CE25-18C1-2629-091A-0BE063D0D12E}"/>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2209732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lstStyle/>
          <a:p>
            <a:r>
              <a:rPr lang="en-US" altLang="en-US" sz="2400" i="0" dirty="0"/>
              <a:t>TITLE SLIDE IS 32-POINT ARIAL, ALL CAPS, &amp; BOLD</a:t>
            </a:r>
            <a:endParaRPr lang="en-US" dirty="0"/>
          </a:p>
        </p:txBody>
      </p:sp>
      <p:sp>
        <p:nvSpPr>
          <p:cNvPr id="3" name="Subtitle 2"/>
          <p:cNvSpPr>
            <a:spLocks noGrp="1"/>
          </p:cNvSpPr>
          <p:nvPr>
            <p:ph type="subTitle" idx="1" hasCustomPrompt="1"/>
          </p:nvPr>
        </p:nvSpPr>
        <p:spPr>
          <a:xfrm>
            <a:off x="1828800" y="3886200"/>
            <a:ext cx="8534400" cy="1752600"/>
          </a:xfrm>
          <a:prstGeom prst="rect">
            <a:avLst/>
          </a:prstGeom>
        </p:spPr>
        <p:txBody>
          <a:bodyPr lIns="91429" tIns="45714" rIns="91429" bIns="45714"/>
          <a:lstStyle>
            <a:lvl1pPr marL="0" indent="0" algn="ctr">
              <a:buNone/>
              <a:defRPr sz="2400"/>
            </a:lvl1pPr>
            <a:lvl2pPr marL="342860" indent="0" algn="ctr">
              <a:buNone/>
              <a:defRPr/>
            </a:lvl2pPr>
            <a:lvl3pPr marL="685720" indent="0" algn="ctr">
              <a:buNone/>
              <a:defRPr/>
            </a:lvl3pPr>
            <a:lvl4pPr marL="1028580" indent="0" algn="ctr">
              <a:buNone/>
              <a:defRPr/>
            </a:lvl4pPr>
            <a:lvl5pPr marL="1371440" indent="0" algn="ctr">
              <a:buNone/>
              <a:defRPr/>
            </a:lvl5pPr>
            <a:lvl6pPr marL="1714300" indent="0" algn="ctr">
              <a:buNone/>
              <a:defRPr/>
            </a:lvl6pPr>
            <a:lvl7pPr marL="2057159" indent="0" algn="ctr">
              <a:buNone/>
              <a:defRPr/>
            </a:lvl7pPr>
            <a:lvl8pPr marL="2400020" indent="0" algn="ctr">
              <a:buNone/>
              <a:defRPr/>
            </a:lvl8pPr>
            <a:lvl9pPr marL="2742879" indent="0" algn="ctr">
              <a:buNone/>
              <a:defRPr/>
            </a:lvl9pPr>
          </a:lstStyle>
          <a:p>
            <a:pPr lvl="0">
              <a:lnSpc>
                <a:spcPct val="90000"/>
              </a:lnSpc>
              <a:spcBef>
                <a:spcPct val="20000"/>
              </a:spcBef>
              <a:buClr>
                <a:srgbClr val="000066"/>
              </a:buClr>
            </a:pPr>
            <a:r>
              <a:rPr lang="en-US" altLang="en-US" sz="1600" dirty="0">
                <a:solidFill>
                  <a:srgbClr val="000066"/>
                </a:solidFill>
              </a:rPr>
              <a:t>Briefer’s Rank / Name</a:t>
            </a:r>
          </a:p>
          <a:p>
            <a:pPr lvl="0">
              <a:lnSpc>
                <a:spcPct val="90000"/>
              </a:lnSpc>
              <a:spcBef>
                <a:spcPct val="20000"/>
              </a:spcBef>
              <a:buClr>
                <a:srgbClr val="000066"/>
              </a:buClr>
            </a:pPr>
            <a:r>
              <a:rPr lang="en-US" altLang="en-US" sz="1600" dirty="0">
                <a:solidFill>
                  <a:srgbClr val="000066"/>
                </a:solidFill>
              </a:rPr>
              <a:t>Office Symbol</a:t>
            </a:r>
          </a:p>
          <a:p>
            <a:pPr lvl="0">
              <a:lnSpc>
                <a:spcPct val="90000"/>
              </a:lnSpc>
              <a:spcBef>
                <a:spcPct val="20000"/>
              </a:spcBef>
              <a:buClr>
                <a:srgbClr val="000066"/>
              </a:buClr>
            </a:pPr>
            <a:r>
              <a:rPr lang="en-US" altLang="en-US" sz="1600" dirty="0">
                <a:solidFill>
                  <a:srgbClr val="000066"/>
                </a:solidFill>
              </a:rPr>
              <a:t>24-Point Arial, Title Case, Bold</a:t>
            </a:r>
          </a:p>
        </p:txBody>
      </p:sp>
      <p:sp>
        <p:nvSpPr>
          <p:cNvPr id="4" name="Rectangle 2"/>
          <p:cNvSpPr>
            <a:spLocks noGrp="1" noChangeArrowheads="1"/>
          </p:cNvSpPr>
          <p:nvPr>
            <p:ph type="sldNum" sz="quarter" idx="10"/>
          </p:nvPr>
        </p:nvSpPr>
        <p:spPr>
          <a:ln/>
        </p:spPr>
        <p:txBody>
          <a:bodyPr/>
          <a:lstStyle>
            <a:lvl1pPr>
              <a:defRPr/>
            </a:lvl1pPr>
          </a:lstStyle>
          <a:p>
            <a:pPr>
              <a:defRPr/>
            </a:pPr>
            <a:fld id="{8C0A3613-823C-4FD0-ADD9-61AC9BA0EE1C}"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3708331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fld id="{8FA0ECB8-370A-4C20-A876-AF463A9F84E2}" type="slidenum">
              <a:rPr lang="en-US"/>
              <a:pPr>
                <a:defRPr/>
              </a:pPr>
              <a:t>‹#›</a:t>
            </a:fld>
            <a:endParaRPr lang="en-US" dirty="0">
              <a:solidFill>
                <a:srgbClr val="808080"/>
              </a:solidFill>
            </a:endParaRPr>
          </a:p>
        </p:txBody>
      </p:sp>
      <p:sp>
        <p:nvSpPr>
          <p:cNvPr id="4" name="Content Placeholder 2"/>
          <p:cNvSpPr>
            <a:spLocks noGrp="1"/>
          </p:cNvSpPr>
          <p:nvPr>
            <p:ph idx="1"/>
          </p:nvPr>
        </p:nvSpPr>
        <p:spPr>
          <a:xfrm>
            <a:off x="368305" y="1371600"/>
            <a:ext cx="11197167"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348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18268" y="76200"/>
            <a:ext cx="7461252" cy="1143000"/>
          </a:xfrm>
        </p:spPr>
        <p:txBody>
          <a:bodyPr/>
          <a:lstStyle/>
          <a:p>
            <a:r>
              <a:rPr lang="en-US"/>
              <a:t>Click to edit Master title style</a:t>
            </a:r>
          </a:p>
        </p:txBody>
      </p:sp>
      <p:sp>
        <p:nvSpPr>
          <p:cNvPr id="3" name="Chart Placeholder 2"/>
          <p:cNvSpPr>
            <a:spLocks noGrp="1"/>
          </p:cNvSpPr>
          <p:nvPr>
            <p:ph type="chart" idx="1"/>
          </p:nvPr>
        </p:nvSpPr>
        <p:spPr>
          <a:xfrm>
            <a:off x="368306" y="1504950"/>
            <a:ext cx="11197166" cy="4743450"/>
          </a:xfrm>
        </p:spPr>
        <p:txBody>
          <a:bodyPr/>
          <a:lstStyle/>
          <a:p>
            <a:pPr lvl="0"/>
            <a:r>
              <a:rPr lang="en-US" noProof="0" dirty="0"/>
              <a:t>Click icon to add chart</a:t>
            </a:r>
          </a:p>
        </p:txBody>
      </p:sp>
      <p:sp>
        <p:nvSpPr>
          <p:cNvPr id="4" name="Rectangle 2"/>
          <p:cNvSpPr>
            <a:spLocks noGrp="1" noChangeArrowheads="1"/>
          </p:cNvSpPr>
          <p:nvPr>
            <p:ph type="sldNum" sz="quarter" idx="10"/>
          </p:nvPr>
        </p:nvSpPr>
        <p:spPr/>
        <p:txBody>
          <a:bodyPr/>
          <a:lstStyle>
            <a:lvl1pPr>
              <a:defRPr/>
            </a:lvl1pPr>
          </a:lstStyle>
          <a:p>
            <a:pPr>
              <a:defRPr/>
            </a:pPr>
            <a:fld id="{FD300854-EC85-4170-9A10-948FDE795A18}" type="slidenum">
              <a:rPr lang="en-US"/>
              <a:pPr>
                <a:defRPr/>
              </a:pPr>
              <a:t>‹#›</a:t>
            </a:fld>
            <a:endParaRPr lang="en-US" dirty="0"/>
          </a:p>
        </p:txBody>
      </p:sp>
    </p:spTree>
    <p:extLst>
      <p:ext uri="{BB962C8B-B14F-4D97-AF65-F5344CB8AC3E}">
        <p14:creationId xmlns:p14="http://schemas.microsoft.com/office/powerpoint/2010/main" val="316015453"/>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pic>
        <p:nvPicPr>
          <p:cNvPr id="7" name="Picture 6">
            <a:extLst>
              <a:ext uri="{FF2B5EF4-FFF2-40B4-BE49-F238E27FC236}">
                <a16:creationId xmlns:a16="http://schemas.microsoft.com/office/drawing/2014/main" id="{E400E267-6585-FC18-2399-266B62491FB0}"/>
              </a:ext>
            </a:extLst>
          </p:cNvPr>
          <p:cNvPicPr>
            <a:picLocks noChangeAspect="1"/>
          </p:cNvPicPr>
          <p:nvPr userDrawn="1"/>
        </p:nvPicPr>
        <p:blipFill>
          <a:blip r:embed="rId2"/>
          <a:stretch>
            <a:fillRect/>
          </a:stretch>
        </p:blipFill>
        <p:spPr>
          <a:xfrm>
            <a:off x="326330" y="201200"/>
            <a:ext cx="1639966" cy="371888"/>
          </a:xfrm>
          <a:prstGeom prst="rect">
            <a:avLst/>
          </a:prstGeom>
        </p:spPr>
      </p:pic>
      <p:pic>
        <p:nvPicPr>
          <p:cNvPr id="8" name="Picture 7">
            <a:extLst>
              <a:ext uri="{FF2B5EF4-FFF2-40B4-BE49-F238E27FC236}">
                <a16:creationId xmlns:a16="http://schemas.microsoft.com/office/drawing/2014/main" id="{6B48FFA8-126C-A64E-9C78-AD89FC2AA226}"/>
              </a:ext>
            </a:extLst>
          </p:cNvPr>
          <p:cNvPicPr>
            <a:picLocks noChangeAspect="1"/>
          </p:cNvPicPr>
          <p:nvPr userDrawn="1"/>
        </p:nvPicPr>
        <p:blipFill>
          <a:blip r:embed="rId3"/>
          <a:stretch>
            <a:fillRect/>
          </a:stretch>
        </p:blipFill>
        <p:spPr>
          <a:xfrm>
            <a:off x="11511347" y="240957"/>
            <a:ext cx="499915" cy="731583"/>
          </a:xfrm>
          <a:prstGeom prst="rect">
            <a:avLst/>
          </a:prstGeom>
        </p:spPr>
      </p:pic>
    </p:spTree>
    <p:extLst>
      <p:ext uri="{BB962C8B-B14F-4D97-AF65-F5344CB8AC3E}">
        <p14:creationId xmlns:p14="http://schemas.microsoft.com/office/powerpoint/2010/main" val="1407987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4911"/>
            <a:ext cx="10515600" cy="1325563"/>
          </a:xfrm>
        </p:spPr>
        <p:txBody>
          <a:bodyPr>
            <a:normAutofit/>
          </a:bodyPr>
          <a:lstStyle>
            <a:lvl1pPr algn="ctr">
              <a:defRPr sz="3600" b="1">
                <a:solidFill>
                  <a:schemeClr val="accent6">
                    <a:lumMod val="75000"/>
                  </a:schemeClr>
                </a:solidFill>
                <a:latin typeface="Stencil" panose="040409050D0802020404" pitchFamily="82" charset="0"/>
              </a:defRPr>
            </a:lvl1pPr>
          </a:lstStyle>
          <a:p>
            <a:r>
              <a:rPr lang="en-US" dirty="0"/>
              <a:t>Header</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991" y="204789"/>
            <a:ext cx="1638387" cy="37391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75904" y="42290"/>
            <a:ext cx="503105" cy="732621"/>
          </a:xfrm>
          <a:prstGeom prst="rect">
            <a:avLst/>
          </a:prstGeom>
        </p:spPr>
      </p:pic>
    </p:spTree>
    <p:extLst>
      <p:ext uri="{BB962C8B-B14F-4D97-AF65-F5344CB8AC3E}">
        <p14:creationId xmlns:p14="http://schemas.microsoft.com/office/powerpoint/2010/main" val="2124028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365080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E1A8D7-933E-49F2-A95A-005887F966A7}"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FADD-7C82-4F8B-B9D1-5EAEE96DAF2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991" y="204789"/>
            <a:ext cx="1638387" cy="373912"/>
          </a:xfrm>
          <a:prstGeom prst="rect">
            <a:avLst/>
          </a:prstGeom>
        </p:spPr>
      </p:pic>
      <p:pic>
        <p:nvPicPr>
          <p:cNvPr id="9" name="Picture 8"/>
          <p:cNvPicPr>
            <a:picLocks noChangeAspect="1"/>
          </p:cNvPicPr>
          <p:nvPr userDrawn="1"/>
        </p:nvPicPr>
        <p:blipFill>
          <a:blip r:embed="rId3"/>
          <a:stretch>
            <a:fillRect/>
          </a:stretch>
        </p:blipFill>
        <p:spPr>
          <a:xfrm>
            <a:off x="11529609" y="114525"/>
            <a:ext cx="499915" cy="731583"/>
          </a:xfrm>
          <a:prstGeom prst="rect">
            <a:avLst/>
          </a:prstGeom>
        </p:spPr>
      </p:pic>
    </p:spTree>
    <p:extLst>
      <p:ext uri="{BB962C8B-B14F-4D97-AF65-F5344CB8AC3E}">
        <p14:creationId xmlns:p14="http://schemas.microsoft.com/office/powerpoint/2010/main" val="1060668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E1A8D7-933E-49F2-A95A-005887F966A7}" type="datetimeFigureOut">
              <a:rPr lang="en-US" smtClean="0"/>
              <a:t>11/08/2024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1173621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1A8D7-933E-49F2-A95A-005887F966A7}" type="datetimeFigureOut">
              <a:rPr lang="en-US" smtClean="0"/>
              <a:t>11/08/2024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242804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1A8D7-933E-49F2-A95A-005887F966A7}" type="datetimeFigureOut">
              <a:rPr lang="en-US" smtClean="0"/>
              <a:t>11/08/2024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3891355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B441-0586-3CC0-6D55-DFBA6821D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9AAD6C-7772-F3FF-F3E5-FF42E75293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B4BD3C-CCD5-A8CC-87B8-FCF855523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E7745-D8C3-CA91-3994-6081C8C29E60}"/>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6" name="Footer Placeholder 5">
            <a:extLst>
              <a:ext uri="{FF2B5EF4-FFF2-40B4-BE49-F238E27FC236}">
                <a16:creationId xmlns:a16="http://schemas.microsoft.com/office/drawing/2014/main" id="{E7948EAB-4C08-A1F4-AE3E-51E6D523B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A7E71-5AE5-3F63-118B-B34CA3BBE833}"/>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1318654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1A8D7-933E-49F2-A95A-005887F966A7}"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4259735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1A8D7-933E-49F2-A95A-005887F966A7}"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1827555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1591830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2091633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0" y="76855"/>
            <a:ext cx="4470400" cy="532765"/>
          </a:xfrm>
          <a:prstGeom prst="rect">
            <a:avLst/>
          </a:prstGeom>
        </p:spPr>
      </p:pic>
      <p:pic>
        <p:nvPicPr>
          <p:cNvPr id="8" name="Picture 2" descr="I:\Economic Development\1.SSMCP\ASSN OF DEFENSE COMMUNITIES\GADC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31321" y="76855"/>
            <a:ext cx="908087" cy="114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23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0" y="69711"/>
            <a:ext cx="4470400" cy="532765"/>
          </a:xfrm>
          <a:prstGeom prst="rect">
            <a:avLst/>
          </a:prstGeom>
        </p:spPr>
      </p:pic>
      <p:pic>
        <p:nvPicPr>
          <p:cNvPr id="8" name="Picture 2" descr="I:\Economic Development\1.SSMCP\ASSN OF DEFENSE COMMUNITIES\GADC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31321" y="76855"/>
            <a:ext cx="908087" cy="114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757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148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2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764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797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21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8335-D26F-737B-E866-EEB4468BD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A11C61-35C1-CA58-3E36-FA09378D41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028B00-C9F7-CC77-12E7-F7CC7F5AF5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7CFAF0-FE9C-7DD1-4663-7FFD1E219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04E342-F98C-0789-A4EC-D1D508063F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20EE4A-F3D8-F4BC-CE12-A6A95493448C}"/>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8" name="Footer Placeholder 7">
            <a:extLst>
              <a:ext uri="{FF2B5EF4-FFF2-40B4-BE49-F238E27FC236}">
                <a16:creationId xmlns:a16="http://schemas.microsoft.com/office/drawing/2014/main" id="{FB296298-D43B-1950-7239-0FF65F9D83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24D6AB-F7EC-852A-70AC-08ECDA238889}"/>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2374016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810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82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527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735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201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526151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4911"/>
            <a:ext cx="10515600" cy="1325563"/>
          </a:xfrm>
        </p:spPr>
        <p:txBody>
          <a:bodyPr>
            <a:normAutofit/>
          </a:bodyPr>
          <a:lstStyle>
            <a:lvl1pPr algn="ctr">
              <a:defRPr sz="3600" b="1">
                <a:solidFill>
                  <a:schemeClr val="accent6">
                    <a:lumMod val="75000"/>
                  </a:schemeClr>
                </a:solidFill>
                <a:latin typeface="Stencil" panose="040409050D0802020404" pitchFamily="82" charset="0"/>
              </a:defRPr>
            </a:lvl1pPr>
          </a:lstStyle>
          <a:p>
            <a:r>
              <a:rPr lang="en-US"/>
              <a:t>Header</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991" y="204789"/>
            <a:ext cx="1638387" cy="37391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75904" y="42290"/>
            <a:ext cx="503105" cy="732621"/>
          </a:xfrm>
          <a:prstGeom prst="rect">
            <a:avLst/>
          </a:prstGeom>
        </p:spPr>
      </p:pic>
    </p:spTree>
    <p:extLst>
      <p:ext uri="{BB962C8B-B14F-4D97-AF65-F5344CB8AC3E}">
        <p14:creationId xmlns:p14="http://schemas.microsoft.com/office/powerpoint/2010/main" val="2567935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4911"/>
            <a:ext cx="10515600" cy="1325563"/>
          </a:xfrm>
        </p:spPr>
        <p:txBody>
          <a:bodyPr>
            <a:normAutofit/>
          </a:bodyPr>
          <a:lstStyle>
            <a:lvl1pPr algn="ctr">
              <a:defRPr sz="3600" b="1">
                <a:solidFill>
                  <a:schemeClr val="accent6">
                    <a:lumMod val="75000"/>
                  </a:schemeClr>
                </a:solidFill>
                <a:latin typeface="Stencil" panose="040409050D0802020404" pitchFamily="82" charset="0"/>
              </a:defRPr>
            </a:lvl1pPr>
          </a:lstStyle>
          <a:p>
            <a:r>
              <a:rPr lang="en-US"/>
              <a:t>Header</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0</a:t>
            </a:r>
          </a:p>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991" y="204789"/>
            <a:ext cx="1638387" cy="37391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75904" y="42290"/>
            <a:ext cx="503105" cy="732621"/>
          </a:xfrm>
          <a:prstGeom prst="rect">
            <a:avLst/>
          </a:prstGeom>
        </p:spPr>
      </p:pic>
    </p:spTree>
    <p:extLst>
      <p:ext uri="{BB962C8B-B14F-4D97-AF65-F5344CB8AC3E}">
        <p14:creationId xmlns:p14="http://schemas.microsoft.com/office/powerpoint/2010/main" val="2946017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2860690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accent6">
                    <a:lumMod val="75000"/>
                  </a:schemeClr>
                </a:solidFill>
                <a:latin typeface="Stencil" panose="040409050D0802020404" pitchFamily="82"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E1A8D7-933E-49F2-A95A-005887F966A7}"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FADD-7C82-4F8B-B9D1-5EAEE96DAF2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991" y="204789"/>
            <a:ext cx="1638387" cy="373912"/>
          </a:xfrm>
          <a:prstGeom prst="rect">
            <a:avLst/>
          </a:prstGeom>
        </p:spPr>
      </p:pic>
      <p:pic>
        <p:nvPicPr>
          <p:cNvPr id="9" name="Picture 8"/>
          <p:cNvPicPr>
            <a:picLocks noChangeAspect="1"/>
          </p:cNvPicPr>
          <p:nvPr userDrawn="1"/>
        </p:nvPicPr>
        <p:blipFill>
          <a:blip r:embed="rId3"/>
          <a:stretch>
            <a:fillRect/>
          </a:stretch>
        </p:blipFill>
        <p:spPr>
          <a:xfrm>
            <a:off x="11529609" y="114525"/>
            <a:ext cx="499915" cy="731583"/>
          </a:xfrm>
          <a:prstGeom prst="rect">
            <a:avLst/>
          </a:prstGeom>
        </p:spPr>
      </p:pic>
    </p:spTree>
    <p:extLst>
      <p:ext uri="{BB962C8B-B14F-4D97-AF65-F5344CB8AC3E}">
        <p14:creationId xmlns:p14="http://schemas.microsoft.com/office/powerpoint/2010/main" val="82666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CA6D-2865-4DE3-0569-77BEF31A25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701FD7-494B-0E53-0E56-FD9B3776A4F4}"/>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4" name="Footer Placeholder 3">
            <a:extLst>
              <a:ext uri="{FF2B5EF4-FFF2-40B4-BE49-F238E27FC236}">
                <a16:creationId xmlns:a16="http://schemas.microsoft.com/office/drawing/2014/main" id="{938550D4-7CE7-7076-D300-571F9E24B2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FD1E57-4E94-0FC6-A422-D35A3C3217D0}"/>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2541662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E1A8D7-933E-49F2-A95A-005887F966A7}" type="datetimeFigureOut">
              <a:rPr lang="en-US" smtClean="0"/>
              <a:t>11/08/2024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3667426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1A8D7-933E-49F2-A95A-005887F966A7}" type="datetimeFigureOut">
              <a:rPr lang="en-US" smtClean="0"/>
              <a:t>11/08/2024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4237060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1A8D7-933E-49F2-A95A-005887F966A7}" type="datetimeFigureOut">
              <a:rPr lang="en-US" smtClean="0"/>
              <a:t>11/08/2024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3570664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1A8D7-933E-49F2-A95A-005887F966A7}"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4064011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1A8D7-933E-49F2-A95A-005887F966A7}"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1817415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4649836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1A8D7-933E-49F2-A95A-005887F966A7}"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FADD-7C82-4F8B-B9D1-5EAEE96DAF22}" type="slidenum">
              <a:rPr lang="en-US" smtClean="0"/>
              <a:t>‹#›</a:t>
            </a:fld>
            <a:endParaRPr lang="en-US"/>
          </a:p>
        </p:txBody>
      </p:sp>
    </p:spTree>
    <p:extLst>
      <p:ext uri="{BB962C8B-B14F-4D97-AF65-F5344CB8AC3E}">
        <p14:creationId xmlns:p14="http://schemas.microsoft.com/office/powerpoint/2010/main" val="2942326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75672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grpSp>
        <p:nvGrpSpPr>
          <p:cNvPr id="7" name="Group 6">
            <a:extLst>
              <a:ext uri="{FF2B5EF4-FFF2-40B4-BE49-F238E27FC236}">
                <a16:creationId xmlns:a16="http://schemas.microsoft.com/office/drawing/2014/main" id="{592ED840-0761-DB58-780F-4180B2C7DA58}"/>
              </a:ext>
            </a:extLst>
          </p:cNvPr>
          <p:cNvGrpSpPr/>
          <p:nvPr userDrawn="1"/>
        </p:nvGrpSpPr>
        <p:grpSpPr>
          <a:xfrm>
            <a:off x="609600" y="1193800"/>
            <a:ext cx="10972800" cy="0"/>
            <a:chOff x="457200" y="990600"/>
            <a:chExt cx="8229600" cy="0"/>
          </a:xfrm>
        </p:grpSpPr>
        <p:cxnSp>
          <p:nvCxnSpPr>
            <p:cNvPr id="8" name="Straight Connector 7">
              <a:extLst>
                <a:ext uri="{FF2B5EF4-FFF2-40B4-BE49-F238E27FC236}">
                  <a16:creationId xmlns:a16="http://schemas.microsoft.com/office/drawing/2014/main" id="{710B2416-D8F3-3D6C-9746-D71303E9836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498FBB-53A0-067B-D5E0-AD4D3840B321}"/>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EE8CC8-8AFC-64BF-B7F8-C3D7EC3203D4}"/>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1B07FF-D247-554B-EB9A-2EA4155DFB19}"/>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7FAAE1-BC98-72B1-2894-B021E05F21B0}"/>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98DF75-4020-ADDC-E23B-A24DC04172A6}"/>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5CD0AF-61B1-A684-31C8-AFFCC5840887}"/>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6FA603-C229-20C9-DB00-34348C2BD0CD}"/>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B629DB-F389-9920-B521-7238D3812435}"/>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pic>
        <p:nvPicPr>
          <p:cNvPr id="17" name="Picture 16" descr="Logo&#10;&#10;Description automatically generated">
            <a:extLst>
              <a:ext uri="{FF2B5EF4-FFF2-40B4-BE49-F238E27FC236}">
                <a16:creationId xmlns:a16="http://schemas.microsoft.com/office/drawing/2014/main" id="{B4D9BF80-2DED-963B-CB52-9A0C92AB6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4030" y="6198843"/>
            <a:ext cx="608889" cy="608888"/>
          </a:xfrm>
          <a:prstGeom prst="rect">
            <a:avLst/>
          </a:prstGeom>
        </p:spPr>
      </p:pic>
      <p:pic>
        <p:nvPicPr>
          <p:cNvPr id="18" name="Picture 17" descr="Logo&#10;&#10;Description automatically generated">
            <a:extLst>
              <a:ext uri="{FF2B5EF4-FFF2-40B4-BE49-F238E27FC236}">
                <a16:creationId xmlns:a16="http://schemas.microsoft.com/office/drawing/2014/main" id="{3F235846-040F-AF94-2822-409C535B39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43" y="6176965"/>
            <a:ext cx="619215" cy="617839"/>
          </a:xfrm>
          <a:prstGeom prst="rect">
            <a:avLst/>
          </a:prstGeom>
        </p:spPr>
      </p:pic>
      <p:pic>
        <p:nvPicPr>
          <p:cNvPr id="19" name="Picture 18" descr="Logo&#10;&#10;Description automatically generated">
            <a:extLst>
              <a:ext uri="{FF2B5EF4-FFF2-40B4-BE49-F238E27FC236}">
                <a16:creationId xmlns:a16="http://schemas.microsoft.com/office/drawing/2014/main" id="{625872DE-196B-0FC4-899E-BABE2FA7D1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8103" y="6176965"/>
            <a:ext cx="579279" cy="630769"/>
          </a:xfrm>
          <a:prstGeom prst="rect">
            <a:avLst/>
          </a:prstGeom>
        </p:spPr>
      </p:pic>
    </p:spTree>
    <p:extLst>
      <p:ext uri="{BB962C8B-B14F-4D97-AF65-F5344CB8AC3E}">
        <p14:creationId xmlns:p14="http://schemas.microsoft.com/office/powerpoint/2010/main" val="397105217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F51B2C-63CF-45B4-B8E3-B789CF577B53}" type="datetime1">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874511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6F1B35-4D74-687F-020F-CDA40EA2008F}"/>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3" name="Footer Placeholder 2">
            <a:extLst>
              <a:ext uri="{FF2B5EF4-FFF2-40B4-BE49-F238E27FC236}">
                <a16:creationId xmlns:a16="http://schemas.microsoft.com/office/drawing/2014/main" id="{21D60575-4D88-84F7-60E4-CD1D1981D8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D106FC-CD71-7C7E-09D8-C9B987C2D7FA}"/>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7135642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7618961-0D6E-D87A-6559-E1FE08540A86}"/>
              </a:ext>
            </a:extLst>
          </p:cNvPr>
          <p:cNvGrpSpPr/>
          <p:nvPr userDrawn="1"/>
        </p:nvGrpSpPr>
        <p:grpSpPr>
          <a:xfrm>
            <a:off x="609600" y="1193800"/>
            <a:ext cx="10972800" cy="0"/>
            <a:chOff x="457200" y="990600"/>
            <a:chExt cx="8229600" cy="0"/>
          </a:xfrm>
        </p:grpSpPr>
        <p:cxnSp>
          <p:nvCxnSpPr>
            <p:cNvPr id="9" name="Straight Connector 8">
              <a:extLst>
                <a:ext uri="{FF2B5EF4-FFF2-40B4-BE49-F238E27FC236}">
                  <a16:creationId xmlns:a16="http://schemas.microsoft.com/office/drawing/2014/main" id="{4BA189E0-1E51-C4F7-FA6B-F9FC943A4A4C}"/>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A5215A-0534-31B8-B6F6-B327A0584D52}"/>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B60AB2-3903-E508-8538-F396E23F9EA9}"/>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027336-D995-5381-92E8-24495D2B9068}"/>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6F9CF1-D3B3-46F5-6A99-F0DDE8F729F5}"/>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5E1F79-A3F2-FDE1-4D59-C228A2D26046}"/>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6BCB3F-6564-C421-4535-A22BB262B14A}"/>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3036A7-B756-7300-0C0D-99D6C1768C3E}"/>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1C54EE-0EA0-17F3-7E42-9F0BB0A2B125}"/>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pic>
        <p:nvPicPr>
          <p:cNvPr id="22" name="Picture 21" descr="Logo&#10;&#10;Description automatically generated">
            <a:extLst>
              <a:ext uri="{FF2B5EF4-FFF2-40B4-BE49-F238E27FC236}">
                <a16:creationId xmlns:a16="http://schemas.microsoft.com/office/drawing/2014/main" id="{0CC062E9-F431-C84C-BCB2-CA083CB9A9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4030" y="6198843"/>
            <a:ext cx="608889" cy="608888"/>
          </a:xfrm>
          <a:prstGeom prst="rect">
            <a:avLst/>
          </a:prstGeom>
        </p:spPr>
      </p:pic>
      <p:pic>
        <p:nvPicPr>
          <p:cNvPr id="23" name="Picture 22" descr="Logo&#10;&#10;Description automatically generated">
            <a:extLst>
              <a:ext uri="{FF2B5EF4-FFF2-40B4-BE49-F238E27FC236}">
                <a16:creationId xmlns:a16="http://schemas.microsoft.com/office/drawing/2014/main" id="{91151F77-F457-E858-4FD8-529BB43C8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43" y="6176965"/>
            <a:ext cx="619215" cy="617839"/>
          </a:xfrm>
          <a:prstGeom prst="rect">
            <a:avLst/>
          </a:prstGeom>
        </p:spPr>
      </p:pic>
      <p:pic>
        <p:nvPicPr>
          <p:cNvPr id="24" name="Picture 23" descr="Logo&#10;&#10;Description automatically generated">
            <a:extLst>
              <a:ext uri="{FF2B5EF4-FFF2-40B4-BE49-F238E27FC236}">
                <a16:creationId xmlns:a16="http://schemas.microsoft.com/office/drawing/2014/main" id="{C2C008B9-A81A-BAC4-A2D7-CC2BD71154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8103" y="6176965"/>
            <a:ext cx="579279" cy="630769"/>
          </a:xfrm>
          <a:prstGeom prst="rect">
            <a:avLst/>
          </a:prstGeom>
        </p:spPr>
      </p:pic>
    </p:spTree>
    <p:extLst>
      <p:ext uri="{BB962C8B-B14F-4D97-AF65-F5344CB8AC3E}">
        <p14:creationId xmlns:p14="http://schemas.microsoft.com/office/powerpoint/2010/main" val="371849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26A58A-6A3A-4F3D-A63A-BE35CA75F98D}" type="datetime1">
              <a:rPr lang="en-US" smtClean="0"/>
              <a:t>11/08/2024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2950281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a:extLst>
              <a:ext uri="{FF2B5EF4-FFF2-40B4-BE49-F238E27FC236}">
                <a16:creationId xmlns:a16="http://schemas.microsoft.com/office/drawing/2014/main" id="{1AC3686D-A043-A3E8-B1CD-5DB1A5FA0949}"/>
              </a:ext>
            </a:extLst>
          </p:cNvPr>
          <p:cNvGrpSpPr/>
          <p:nvPr userDrawn="1"/>
        </p:nvGrpSpPr>
        <p:grpSpPr>
          <a:xfrm>
            <a:off x="609600" y="1193800"/>
            <a:ext cx="10972800" cy="0"/>
            <a:chOff x="457200" y="990600"/>
            <a:chExt cx="8229600" cy="0"/>
          </a:xfrm>
        </p:grpSpPr>
        <p:cxnSp>
          <p:nvCxnSpPr>
            <p:cNvPr id="7" name="Straight Connector 6">
              <a:extLst>
                <a:ext uri="{FF2B5EF4-FFF2-40B4-BE49-F238E27FC236}">
                  <a16:creationId xmlns:a16="http://schemas.microsoft.com/office/drawing/2014/main" id="{E19D7CBF-47AF-25AA-2F17-B1CE27DBDA5B}"/>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339C5F-6903-D069-0233-224D6ADFB483}"/>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07D878-141F-2FC1-AED4-E8213FCEC7B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1C9AEA-5150-3E0A-1FFE-0DDEBEDDFAF7}"/>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3B536A-EE26-90BB-90DD-26ECDBDF318B}"/>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D4BC67-8ADC-C557-1751-0C5FADB3513C}"/>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58C530-3F97-94CB-683F-2F0C29B123F3}"/>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44337E-711A-18F3-A58B-CB238D41A834}"/>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374ACA5-41E7-0CF3-7B07-8C023131A998}"/>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pic>
        <p:nvPicPr>
          <p:cNvPr id="20" name="Picture 19" descr="Logo&#10;&#10;Description automatically generated">
            <a:extLst>
              <a:ext uri="{FF2B5EF4-FFF2-40B4-BE49-F238E27FC236}">
                <a16:creationId xmlns:a16="http://schemas.microsoft.com/office/drawing/2014/main" id="{EFBFD54C-0BB6-40F5-CB66-978E70E88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4030" y="6198843"/>
            <a:ext cx="608889" cy="608888"/>
          </a:xfrm>
          <a:prstGeom prst="rect">
            <a:avLst/>
          </a:prstGeom>
        </p:spPr>
      </p:pic>
      <p:pic>
        <p:nvPicPr>
          <p:cNvPr id="21" name="Picture 20" descr="Logo&#10;&#10;Description automatically generated">
            <a:extLst>
              <a:ext uri="{FF2B5EF4-FFF2-40B4-BE49-F238E27FC236}">
                <a16:creationId xmlns:a16="http://schemas.microsoft.com/office/drawing/2014/main" id="{ED362308-9BA0-76C5-44A4-8D7E83CFBA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43" y="6176965"/>
            <a:ext cx="619215" cy="617839"/>
          </a:xfrm>
          <a:prstGeom prst="rect">
            <a:avLst/>
          </a:prstGeom>
        </p:spPr>
      </p:pic>
      <p:pic>
        <p:nvPicPr>
          <p:cNvPr id="22" name="Picture 21" descr="Logo&#10;&#10;Description automatically generated">
            <a:extLst>
              <a:ext uri="{FF2B5EF4-FFF2-40B4-BE49-F238E27FC236}">
                <a16:creationId xmlns:a16="http://schemas.microsoft.com/office/drawing/2014/main" id="{9231C7A3-8ED2-A8EB-94EC-785936F32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8103" y="6176965"/>
            <a:ext cx="579279" cy="630769"/>
          </a:xfrm>
          <a:prstGeom prst="rect">
            <a:avLst/>
          </a:prstGeom>
        </p:spPr>
      </p:pic>
    </p:spTree>
    <p:extLst>
      <p:ext uri="{BB962C8B-B14F-4D97-AF65-F5344CB8AC3E}">
        <p14:creationId xmlns:p14="http://schemas.microsoft.com/office/powerpoint/2010/main" val="22807976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241BFE71-4FB0-D72B-D02F-56BF57F75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4030" y="6198843"/>
            <a:ext cx="608889" cy="608888"/>
          </a:xfrm>
          <a:prstGeom prst="rect">
            <a:avLst/>
          </a:prstGeom>
        </p:spPr>
      </p:pic>
      <p:pic>
        <p:nvPicPr>
          <p:cNvPr id="10" name="Picture 9" descr="Logo&#10;&#10;Description automatically generated">
            <a:extLst>
              <a:ext uri="{FF2B5EF4-FFF2-40B4-BE49-F238E27FC236}">
                <a16:creationId xmlns:a16="http://schemas.microsoft.com/office/drawing/2014/main" id="{2038C02C-B4A8-1919-B1A7-2A0741510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43" y="6176965"/>
            <a:ext cx="619215" cy="617839"/>
          </a:xfrm>
          <a:prstGeom prst="rect">
            <a:avLst/>
          </a:prstGeom>
        </p:spPr>
      </p:pic>
      <p:pic>
        <p:nvPicPr>
          <p:cNvPr id="11" name="Picture 10" descr="Logo&#10;&#10;Description automatically generated">
            <a:extLst>
              <a:ext uri="{FF2B5EF4-FFF2-40B4-BE49-F238E27FC236}">
                <a16:creationId xmlns:a16="http://schemas.microsoft.com/office/drawing/2014/main" id="{69E98DE6-A3CC-CBB1-BFF2-A4AC639E5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8103" y="6176965"/>
            <a:ext cx="579279" cy="630769"/>
          </a:xfrm>
          <a:prstGeom prst="rect">
            <a:avLst/>
          </a:prstGeom>
        </p:spPr>
      </p:pic>
    </p:spTree>
    <p:extLst>
      <p:ext uri="{BB962C8B-B14F-4D97-AF65-F5344CB8AC3E}">
        <p14:creationId xmlns:p14="http://schemas.microsoft.com/office/powerpoint/2010/main" val="355237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3488D-73A4-44F4-A0EF-246A78970A52}" type="datetime1">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39175639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D9565-EEBC-4FC1-9A41-ACD838FF771D}" type="datetime1">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13261900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D7BC69-0EC8-4934-B6FC-D6C4A13B9CE9}" type="datetime1">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4100164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6199E-46BA-451D-B29D-B8EB3E5F9123}" type="datetime1">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17593194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FCF7-5719-4393-745C-A4AEE331B7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3113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7033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E4A0-130E-A07D-034D-D8AA9648E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CA35A-A87F-DD09-BDA2-E5AC146E4F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5686B6-D559-FECB-7B2C-0224615107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36D7E-907D-985C-12E6-888CF44B97ED}"/>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6" name="Footer Placeholder 5">
            <a:extLst>
              <a:ext uri="{FF2B5EF4-FFF2-40B4-BE49-F238E27FC236}">
                <a16:creationId xmlns:a16="http://schemas.microsoft.com/office/drawing/2014/main" id="{0434916E-7A9C-B528-2C8B-9C8FF0599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181CDD-8881-BA87-50D1-0127C6393C1F}"/>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31683164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grpSp>
        <p:nvGrpSpPr>
          <p:cNvPr id="7" name="Group 6">
            <a:extLst>
              <a:ext uri="{FF2B5EF4-FFF2-40B4-BE49-F238E27FC236}">
                <a16:creationId xmlns:a16="http://schemas.microsoft.com/office/drawing/2014/main" id="{592ED840-0761-DB58-780F-4180B2C7DA58}"/>
              </a:ext>
            </a:extLst>
          </p:cNvPr>
          <p:cNvGrpSpPr/>
          <p:nvPr userDrawn="1"/>
        </p:nvGrpSpPr>
        <p:grpSpPr>
          <a:xfrm>
            <a:off x="609600" y="1193800"/>
            <a:ext cx="10972800" cy="0"/>
            <a:chOff x="457200" y="990600"/>
            <a:chExt cx="8229600" cy="0"/>
          </a:xfrm>
        </p:grpSpPr>
        <p:cxnSp>
          <p:nvCxnSpPr>
            <p:cNvPr id="8" name="Straight Connector 7">
              <a:extLst>
                <a:ext uri="{FF2B5EF4-FFF2-40B4-BE49-F238E27FC236}">
                  <a16:creationId xmlns:a16="http://schemas.microsoft.com/office/drawing/2014/main" id="{710B2416-D8F3-3D6C-9746-D71303E9836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498FBB-53A0-067B-D5E0-AD4D3840B321}"/>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EE8CC8-8AFC-64BF-B7F8-C3D7EC3203D4}"/>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1B07FF-D247-554B-EB9A-2EA4155DFB19}"/>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7FAAE1-BC98-72B1-2894-B021E05F21B0}"/>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98DF75-4020-ADDC-E23B-A24DC04172A6}"/>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5CD0AF-61B1-A684-31C8-AFFCC5840887}"/>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6FA603-C229-20C9-DB00-34348C2BD0CD}"/>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B629DB-F389-9920-B521-7238D3812435}"/>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pic>
        <p:nvPicPr>
          <p:cNvPr id="17" name="Picture 16" descr="Logo&#10;&#10;Description automatically generated">
            <a:extLst>
              <a:ext uri="{FF2B5EF4-FFF2-40B4-BE49-F238E27FC236}">
                <a16:creationId xmlns:a16="http://schemas.microsoft.com/office/drawing/2014/main" id="{B4D9BF80-2DED-963B-CB52-9A0C92AB6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4030" y="6198843"/>
            <a:ext cx="608889" cy="608888"/>
          </a:xfrm>
          <a:prstGeom prst="rect">
            <a:avLst/>
          </a:prstGeom>
        </p:spPr>
      </p:pic>
      <p:pic>
        <p:nvPicPr>
          <p:cNvPr id="18" name="Picture 17" descr="Logo&#10;&#10;Description automatically generated">
            <a:extLst>
              <a:ext uri="{FF2B5EF4-FFF2-40B4-BE49-F238E27FC236}">
                <a16:creationId xmlns:a16="http://schemas.microsoft.com/office/drawing/2014/main" id="{3F235846-040F-AF94-2822-409C535B39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43" y="6176965"/>
            <a:ext cx="619215" cy="617839"/>
          </a:xfrm>
          <a:prstGeom prst="rect">
            <a:avLst/>
          </a:prstGeom>
        </p:spPr>
      </p:pic>
      <p:pic>
        <p:nvPicPr>
          <p:cNvPr id="19" name="Picture 18" descr="Logo&#10;&#10;Description automatically generated">
            <a:extLst>
              <a:ext uri="{FF2B5EF4-FFF2-40B4-BE49-F238E27FC236}">
                <a16:creationId xmlns:a16="http://schemas.microsoft.com/office/drawing/2014/main" id="{625872DE-196B-0FC4-899E-BABE2FA7D1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8103" y="6176965"/>
            <a:ext cx="579279" cy="630769"/>
          </a:xfrm>
          <a:prstGeom prst="rect">
            <a:avLst/>
          </a:prstGeom>
        </p:spPr>
      </p:pic>
    </p:spTree>
    <p:extLst>
      <p:ext uri="{BB962C8B-B14F-4D97-AF65-F5344CB8AC3E}">
        <p14:creationId xmlns:p14="http://schemas.microsoft.com/office/powerpoint/2010/main" val="140560102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F51B2C-63CF-45B4-B8E3-B789CF577B53}" type="datetime1">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8356252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7618961-0D6E-D87A-6559-E1FE08540A86}"/>
              </a:ext>
            </a:extLst>
          </p:cNvPr>
          <p:cNvGrpSpPr/>
          <p:nvPr userDrawn="1"/>
        </p:nvGrpSpPr>
        <p:grpSpPr>
          <a:xfrm>
            <a:off x="609600" y="1193800"/>
            <a:ext cx="10972800" cy="0"/>
            <a:chOff x="457200" y="990600"/>
            <a:chExt cx="8229600" cy="0"/>
          </a:xfrm>
        </p:grpSpPr>
        <p:cxnSp>
          <p:nvCxnSpPr>
            <p:cNvPr id="9" name="Straight Connector 8">
              <a:extLst>
                <a:ext uri="{FF2B5EF4-FFF2-40B4-BE49-F238E27FC236}">
                  <a16:creationId xmlns:a16="http://schemas.microsoft.com/office/drawing/2014/main" id="{4BA189E0-1E51-C4F7-FA6B-F9FC943A4A4C}"/>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A5215A-0534-31B8-B6F6-B327A0584D52}"/>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B60AB2-3903-E508-8538-F396E23F9EA9}"/>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027336-D995-5381-92E8-24495D2B9068}"/>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6F9CF1-D3B3-46F5-6A99-F0DDE8F729F5}"/>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5E1F79-A3F2-FDE1-4D59-C228A2D26046}"/>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6BCB3F-6564-C421-4535-A22BB262B14A}"/>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3036A7-B756-7300-0C0D-99D6C1768C3E}"/>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1C54EE-0EA0-17F3-7E42-9F0BB0A2B125}"/>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pic>
        <p:nvPicPr>
          <p:cNvPr id="22" name="Picture 21" descr="Logo&#10;&#10;Description automatically generated">
            <a:extLst>
              <a:ext uri="{FF2B5EF4-FFF2-40B4-BE49-F238E27FC236}">
                <a16:creationId xmlns:a16="http://schemas.microsoft.com/office/drawing/2014/main" id="{0CC062E9-F431-C84C-BCB2-CA083CB9A9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4030" y="6198843"/>
            <a:ext cx="608889" cy="608888"/>
          </a:xfrm>
          <a:prstGeom prst="rect">
            <a:avLst/>
          </a:prstGeom>
        </p:spPr>
      </p:pic>
      <p:pic>
        <p:nvPicPr>
          <p:cNvPr id="23" name="Picture 22" descr="Logo&#10;&#10;Description automatically generated">
            <a:extLst>
              <a:ext uri="{FF2B5EF4-FFF2-40B4-BE49-F238E27FC236}">
                <a16:creationId xmlns:a16="http://schemas.microsoft.com/office/drawing/2014/main" id="{91151F77-F457-E858-4FD8-529BB43C8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43" y="6176965"/>
            <a:ext cx="619215" cy="617839"/>
          </a:xfrm>
          <a:prstGeom prst="rect">
            <a:avLst/>
          </a:prstGeom>
        </p:spPr>
      </p:pic>
      <p:pic>
        <p:nvPicPr>
          <p:cNvPr id="24" name="Picture 23" descr="Logo&#10;&#10;Description automatically generated">
            <a:extLst>
              <a:ext uri="{FF2B5EF4-FFF2-40B4-BE49-F238E27FC236}">
                <a16:creationId xmlns:a16="http://schemas.microsoft.com/office/drawing/2014/main" id="{C2C008B9-A81A-BAC4-A2D7-CC2BD71154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8103" y="6176965"/>
            <a:ext cx="579279" cy="630769"/>
          </a:xfrm>
          <a:prstGeom prst="rect">
            <a:avLst/>
          </a:prstGeom>
        </p:spPr>
      </p:pic>
    </p:spTree>
    <p:extLst>
      <p:ext uri="{BB962C8B-B14F-4D97-AF65-F5344CB8AC3E}">
        <p14:creationId xmlns:p14="http://schemas.microsoft.com/office/powerpoint/2010/main" val="6733609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26A58A-6A3A-4F3D-A63A-BE35CA75F98D}" type="datetime1">
              <a:rPr lang="en-US" smtClean="0"/>
              <a:t>11/08/2024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779943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a:extLst>
              <a:ext uri="{FF2B5EF4-FFF2-40B4-BE49-F238E27FC236}">
                <a16:creationId xmlns:a16="http://schemas.microsoft.com/office/drawing/2014/main" id="{1AC3686D-A043-A3E8-B1CD-5DB1A5FA0949}"/>
              </a:ext>
            </a:extLst>
          </p:cNvPr>
          <p:cNvGrpSpPr/>
          <p:nvPr userDrawn="1"/>
        </p:nvGrpSpPr>
        <p:grpSpPr>
          <a:xfrm>
            <a:off x="609600" y="1193800"/>
            <a:ext cx="10972800" cy="0"/>
            <a:chOff x="457200" y="990600"/>
            <a:chExt cx="8229600" cy="0"/>
          </a:xfrm>
        </p:grpSpPr>
        <p:cxnSp>
          <p:nvCxnSpPr>
            <p:cNvPr id="7" name="Straight Connector 6">
              <a:extLst>
                <a:ext uri="{FF2B5EF4-FFF2-40B4-BE49-F238E27FC236}">
                  <a16:creationId xmlns:a16="http://schemas.microsoft.com/office/drawing/2014/main" id="{E19D7CBF-47AF-25AA-2F17-B1CE27DBDA5B}"/>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339C5F-6903-D069-0233-224D6ADFB483}"/>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07D878-141F-2FC1-AED4-E8213FCEC7B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1C9AEA-5150-3E0A-1FFE-0DDEBEDDFAF7}"/>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3B536A-EE26-90BB-90DD-26ECDBDF318B}"/>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D4BC67-8ADC-C557-1751-0C5FADB3513C}"/>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58C530-3F97-94CB-683F-2F0C29B123F3}"/>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44337E-711A-18F3-A58B-CB238D41A834}"/>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374ACA5-41E7-0CF3-7B07-8C023131A998}"/>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pic>
        <p:nvPicPr>
          <p:cNvPr id="20" name="Picture 19" descr="Logo&#10;&#10;Description automatically generated">
            <a:extLst>
              <a:ext uri="{FF2B5EF4-FFF2-40B4-BE49-F238E27FC236}">
                <a16:creationId xmlns:a16="http://schemas.microsoft.com/office/drawing/2014/main" id="{EFBFD54C-0BB6-40F5-CB66-978E70E88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4030" y="6198843"/>
            <a:ext cx="608889" cy="608888"/>
          </a:xfrm>
          <a:prstGeom prst="rect">
            <a:avLst/>
          </a:prstGeom>
        </p:spPr>
      </p:pic>
      <p:pic>
        <p:nvPicPr>
          <p:cNvPr id="21" name="Picture 20" descr="Logo&#10;&#10;Description automatically generated">
            <a:extLst>
              <a:ext uri="{FF2B5EF4-FFF2-40B4-BE49-F238E27FC236}">
                <a16:creationId xmlns:a16="http://schemas.microsoft.com/office/drawing/2014/main" id="{ED362308-9BA0-76C5-44A4-8D7E83CFBA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43" y="6176965"/>
            <a:ext cx="619215" cy="617839"/>
          </a:xfrm>
          <a:prstGeom prst="rect">
            <a:avLst/>
          </a:prstGeom>
        </p:spPr>
      </p:pic>
      <p:pic>
        <p:nvPicPr>
          <p:cNvPr id="22" name="Picture 21" descr="Logo&#10;&#10;Description automatically generated">
            <a:extLst>
              <a:ext uri="{FF2B5EF4-FFF2-40B4-BE49-F238E27FC236}">
                <a16:creationId xmlns:a16="http://schemas.microsoft.com/office/drawing/2014/main" id="{9231C7A3-8ED2-A8EB-94EC-785936F32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8103" y="6176965"/>
            <a:ext cx="579279" cy="630769"/>
          </a:xfrm>
          <a:prstGeom prst="rect">
            <a:avLst/>
          </a:prstGeom>
        </p:spPr>
      </p:pic>
    </p:spTree>
    <p:extLst>
      <p:ext uri="{BB962C8B-B14F-4D97-AF65-F5344CB8AC3E}">
        <p14:creationId xmlns:p14="http://schemas.microsoft.com/office/powerpoint/2010/main" val="17260193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241BFE71-4FB0-D72B-D02F-56BF57F75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4030" y="6198843"/>
            <a:ext cx="608889" cy="608888"/>
          </a:xfrm>
          <a:prstGeom prst="rect">
            <a:avLst/>
          </a:prstGeom>
        </p:spPr>
      </p:pic>
      <p:pic>
        <p:nvPicPr>
          <p:cNvPr id="10" name="Picture 9" descr="Logo&#10;&#10;Description automatically generated">
            <a:extLst>
              <a:ext uri="{FF2B5EF4-FFF2-40B4-BE49-F238E27FC236}">
                <a16:creationId xmlns:a16="http://schemas.microsoft.com/office/drawing/2014/main" id="{2038C02C-B4A8-1919-B1A7-2A0741510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43" y="6176965"/>
            <a:ext cx="619215" cy="617839"/>
          </a:xfrm>
          <a:prstGeom prst="rect">
            <a:avLst/>
          </a:prstGeom>
        </p:spPr>
      </p:pic>
      <p:pic>
        <p:nvPicPr>
          <p:cNvPr id="11" name="Picture 10" descr="Logo&#10;&#10;Description automatically generated">
            <a:extLst>
              <a:ext uri="{FF2B5EF4-FFF2-40B4-BE49-F238E27FC236}">
                <a16:creationId xmlns:a16="http://schemas.microsoft.com/office/drawing/2014/main" id="{69E98DE6-A3CC-CBB1-BFF2-A4AC639E5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8103" y="6176965"/>
            <a:ext cx="579279" cy="630769"/>
          </a:xfrm>
          <a:prstGeom prst="rect">
            <a:avLst/>
          </a:prstGeom>
        </p:spPr>
      </p:pic>
    </p:spTree>
    <p:extLst>
      <p:ext uri="{BB962C8B-B14F-4D97-AF65-F5344CB8AC3E}">
        <p14:creationId xmlns:p14="http://schemas.microsoft.com/office/powerpoint/2010/main" val="1316534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3488D-73A4-44F4-A0EF-246A78970A52}" type="datetime1">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79695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D9565-EEBC-4FC1-9A41-ACD838FF771D}" type="datetime1">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3626965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D7BC69-0EC8-4934-B6FC-D6C4A13B9CE9}" type="datetime1">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7133079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6199E-46BA-451D-B29D-B8EB3E5F9123}" type="datetime1">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D8291-02FB-462B-8BC0-E17C6064EE48}" type="slidenum">
              <a:rPr lang="en-US" smtClean="0"/>
              <a:t>‹#›</a:t>
            </a:fld>
            <a:endParaRPr lang="en-US"/>
          </a:p>
        </p:txBody>
      </p:sp>
    </p:spTree>
    <p:extLst>
      <p:ext uri="{BB962C8B-B14F-4D97-AF65-F5344CB8AC3E}">
        <p14:creationId xmlns:p14="http://schemas.microsoft.com/office/powerpoint/2010/main" val="38730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8C8A-8FB0-67AC-FAB6-A047279B87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9D63F-7D83-CE9D-8AC4-B1BF0FC08B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D80909-58A5-3D85-36F6-41A555A13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D80F97-D828-429E-848A-DD5860CF80B1}"/>
              </a:ext>
            </a:extLst>
          </p:cNvPr>
          <p:cNvSpPr>
            <a:spLocks noGrp="1"/>
          </p:cNvSpPr>
          <p:nvPr>
            <p:ph type="dt" sz="half" idx="10"/>
          </p:nvPr>
        </p:nvSpPr>
        <p:spPr/>
        <p:txBody>
          <a:bodyPr/>
          <a:lstStyle/>
          <a:p>
            <a:fld id="{D9589A1F-4DDF-4C09-9E52-9D1EA2288FB3}" type="datetimeFigureOut">
              <a:rPr lang="en-US" smtClean="0"/>
              <a:t>11/08/2024</a:t>
            </a:fld>
            <a:endParaRPr lang="en-US"/>
          </a:p>
        </p:txBody>
      </p:sp>
      <p:sp>
        <p:nvSpPr>
          <p:cNvPr id="6" name="Footer Placeholder 5">
            <a:extLst>
              <a:ext uri="{FF2B5EF4-FFF2-40B4-BE49-F238E27FC236}">
                <a16:creationId xmlns:a16="http://schemas.microsoft.com/office/drawing/2014/main" id="{58AA56C1-D392-079E-2D0A-D1C44EC65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7C0E4-06E6-91F9-9BD3-0BCCA4B72C15}"/>
              </a:ext>
            </a:extLst>
          </p:cNvPr>
          <p:cNvSpPr>
            <a:spLocks noGrp="1"/>
          </p:cNvSpPr>
          <p:nvPr>
            <p:ph type="sldNum" sz="quarter" idx="12"/>
          </p:nvPr>
        </p:nvSpPr>
        <p:spPr/>
        <p:txBody>
          <a:bodyPr/>
          <a:lstStyle/>
          <a:p>
            <a:fld id="{327766CF-F00C-4E2A-9B56-ACE97F5CDB5F}" type="slidenum">
              <a:rPr lang="en-US" smtClean="0"/>
              <a:t>‹#›</a:t>
            </a:fld>
            <a:endParaRPr lang="en-US"/>
          </a:p>
        </p:txBody>
      </p:sp>
    </p:spTree>
    <p:extLst>
      <p:ext uri="{BB962C8B-B14F-4D97-AF65-F5344CB8AC3E}">
        <p14:creationId xmlns:p14="http://schemas.microsoft.com/office/powerpoint/2010/main" val="4769894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FCF7-5719-4393-745C-A4AEE331B7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34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10.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1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5.xml"/><Relationship Id="rId7" Type="http://schemas.openxmlformats.org/officeDocument/2006/relationships/image" Target="cid:image001.png@01CB9307.13FF1750" TargetMode="Externa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cid:image001.png@01CB9307.13FF1750" TargetMode="External"/><Relationship Id="rId3" Type="http://schemas.openxmlformats.org/officeDocument/2006/relationships/slideLayout" Target="../slideLayouts/slideLayout32.xml"/><Relationship Id="rId7" Type="http://schemas.openxmlformats.org/officeDocument/2006/relationships/image" Target="../media/image4.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6.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8.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9.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77FF5D-550A-2EBB-6328-4D5E9C66EF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FE3D4C-2FBF-C8D9-F4C6-DD640FA35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25B51-E510-5E33-D0D7-018519115C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589A1F-4DDF-4C09-9E52-9D1EA2288FB3}" type="datetimeFigureOut">
              <a:rPr lang="en-US" smtClean="0"/>
              <a:t>11/08/2024</a:t>
            </a:fld>
            <a:endParaRPr lang="en-US"/>
          </a:p>
        </p:txBody>
      </p:sp>
      <p:sp>
        <p:nvSpPr>
          <p:cNvPr id="5" name="Footer Placeholder 4">
            <a:extLst>
              <a:ext uri="{FF2B5EF4-FFF2-40B4-BE49-F238E27FC236}">
                <a16:creationId xmlns:a16="http://schemas.microsoft.com/office/drawing/2014/main" id="{8DD7C075-CAB5-CDB0-6741-A048C2F5D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297E85A-330C-6337-6BD7-7521A8B4E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7766CF-F00C-4E2A-9B56-ACE97F5CDB5F}" type="slidenum">
              <a:rPr lang="en-US" smtClean="0"/>
              <a:t>‹#›</a:t>
            </a:fld>
            <a:endParaRPr lang="en-US"/>
          </a:p>
        </p:txBody>
      </p:sp>
    </p:spTree>
    <p:extLst>
      <p:ext uri="{BB962C8B-B14F-4D97-AF65-F5344CB8AC3E}">
        <p14:creationId xmlns:p14="http://schemas.microsoft.com/office/powerpoint/2010/main" val="592362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11/08/2024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5124A00F-ADD1-C10B-10CB-298A89EE2F59}"/>
              </a:ext>
            </a:extLst>
          </p:cNvPr>
          <p:cNvSpPr/>
          <p:nvPr userDrawn="1"/>
        </p:nvSpPr>
        <p:spPr>
          <a:xfrm>
            <a:off x="0" y="6113555"/>
            <a:ext cx="12192000" cy="741072"/>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67"/>
              <a:t>                 </a:t>
            </a:r>
          </a:p>
          <a:p>
            <a:pPr algn="l"/>
            <a:endParaRPr lang="en-US" sz="1067"/>
          </a:p>
          <a:p>
            <a:pPr algn="l"/>
            <a:endParaRPr lang="en-US" sz="1067"/>
          </a:p>
        </p:txBody>
      </p:sp>
      <p:sp>
        <p:nvSpPr>
          <p:cNvPr id="8" name="TextBox 7">
            <a:extLst>
              <a:ext uri="{FF2B5EF4-FFF2-40B4-BE49-F238E27FC236}">
                <a16:creationId xmlns:a16="http://schemas.microsoft.com/office/drawing/2014/main" id="{CC80FEFF-869A-3DA2-7908-B5F4E4528E3B}"/>
              </a:ext>
            </a:extLst>
          </p:cNvPr>
          <p:cNvSpPr txBox="1"/>
          <p:nvPr userDrawn="1"/>
        </p:nvSpPr>
        <p:spPr>
          <a:xfrm>
            <a:off x="1576576" y="6176383"/>
            <a:ext cx="9038848" cy="6360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0">
                <a:solidFill>
                  <a:schemeClr val="bg1"/>
                </a:solidFill>
                <a:latin typeface="Garamond" panose="02020404030301010803" pitchFamily="18" charset="0"/>
                <a:ea typeface="+mn-ea"/>
                <a:cs typeface="+mn-cs"/>
              </a:rPr>
              <a:t>Improving Health and Building Readiness. Anytime, Anywhere — Always</a:t>
            </a:r>
          </a:p>
          <a:p>
            <a:pPr algn="ctr"/>
            <a:endParaRPr lang="en-US" sz="1400" i="0" baseline="0">
              <a:solidFill>
                <a:schemeClr val="bg1"/>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E4263AC3-E8F6-0C81-155C-634A48BDAE92}"/>
              </a:ext>
            </a:extLst>
          </p:cNvPr>
          <p:cNvSpPr txBox="1"/>
          <p:nvPr userDrawn="1"/>
        </p:nvSpPr>
        <p:spPr>
          <a:xfrm>
            <a:off x="713524" y="6552739"/>
            <a:ext cx="11446689" cy="276999"/>
          </a:xfrm>
          <a:prstGeom prst="rect">
            <a:avLst/>
          </a:prstGeom>
          <a:noFill/>
        </p:spPr>
        <p:txBody>
          <a:bodyPr wrap="square">
            <a:spAutoFit/>
          </a:bodyPr>
          <a:lstStyle/>
          <a:p>
            <a:r>
              <a:rPr lang="en-US" sz="1200" dirty="0">
                <a:solidFill>
                  <a:schemeClr val="bg2"/>
                </a:solidFill>
              </a:rPr>
              <a:t> </a:t>
            </a:r>
            <a:r>
              <a:rPr lang="en-US" sz="1200" dirty="0">
                <a:solidFill>
                  <a:schemeClr val="bg2"/>
                </a:solidFill>
                <a:latin typeface="Franklin Gothic Medium Cond" panose="020B0606030402020204" pitchFamily="34" charset="0"/>
              </a:rPr>
              <a:t>MAJ Michelle Liebel-Salopek, </a:t>
            </a:r>
            <a:r>
              <a:rPr lang="en-US" sz="1200" u="sng" dirty="0">
                <a:solidFill>
                  <a:schemeClr val="bg2"/>
                </a:solidFill>
                <a:latin typeface="Franklin Gothic Medium Cond" panose="020B0606030402020204" pitchFamily="34" charset="0"/>
              </a:rPr>
              <a:t>michelle.a.liebel-salopek.mil@health.mil</a:t>
            </a:r>
            <a:r>
              <a:rPr lang="en-US" sz="1200" u="none" dirty="0">
                <a:solidFill>
                  <a:schemeClr val="bg2"/>
                </a:solidFill>
                <a:latin typeface="Franklin Gothic Medium Cond" panose="020B0606030402020204" pitchFamily="34" charset="0"/>
              </a:rPr>
              <a:t>,</a:t>
            </a:r>
            <a:r>
              <a:rPr lang="en-US" sz="1200" dirty="0">
                <a:solidFill>
                  <a:schemeClr val="bg2"/>
                </a:solidFill>
                <a:latin typeface="Franklin Gothic Medium Cond" panose="020B0606030402020204" pitchFamily="34" charset="0"/>
              </a:rPr>
              <a:t> 253-968-1195</a:t>
            </a:r>
            <a:endParaRPr lang="en-US" sz="1200" dirty="0">
              <a:solidFill>
                <a:schemeClr val="bg2"/>
              </a:solidFill>
            </a:endParaRPr>
          </a:p>
        </p:txBody>
      </p:sp>
    </p:spTree>
    <p:extLst>
      <p:ext uri="{BB962C8B-B14F-4D97-AF65-F5344CB8AC3E}">
        <p14:creationId xmlns:p14="http://schemas.microsoft.com/office/powerpoint/2010/main" val="220910807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11/08/2024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5124A00F-ADD1-C10B-10CB-298A89EE2F59}"/>
              </a:ext>
            </a:extLst>
          </p:cNvPr>
          <p:cNvSpPr/>
          <p:nvPr userDrawn="1"/>
        </p:nvSpPr>
        <p:spPr>
          <a:xfrm>
            <a:off x="0" y="6122339"/>
            <a:ext cx="12192000" cy="741072"/>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67"/>
              <a:t>                 </a:t>
            </a:r>
          </a:p>
          <a:p>
            <a:pPr algn="l"/>
            <a:endParaRPr lang="en-US" sz="1067"/>
          </a:p>
          <a:p>
            <a:pPr algn="l"/>
            <a:endParaRPr lang="en-US" sz="1067"/>
          </a:p>
        </p:txBody>
      </p:sp>
      <p:sp>
        <p:nvSpPr>
          <p:cNvPr id="8" name="TextBox 7">
            <a:extLst>
              <a:ext uri="{FF2B5EF4-FFF2-40B4-BE49-F238E27FC236}">
                <a16:creationId xmlns:a16="http://schemas.microsoft.com/office/drawing/2014/main" id="{CC80FEFF-869A-3DA2-7908-B5F4E4528E3B}"/>
              </a:ext>
            </a:extLst>
          </p:cNvPr>
          <p:cNvSpPr txBox="1"/>
          <p:nvPr userDrawn="1"/>
        </p:nvSpPr>
        <p:spPr>
          <a:xfrm>
            <a:off x="1576576" y="6176383"/>
            <a:ext cx="9038848" cy="6360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0">
                <a:solidFill>
                  <a:schemeClr val="bg1"/>
                </a:solidFill>
                <a:latin typeface="Garamond" panose="02020404030301010803" pitchFamily="18" charset="0"/>
                <a:ea typeface="+mn-ea"/>
                <a:cs typeface="+mn-cs"/>
              </a:rPr>
              <a:t>Improving Health and Building Readiness. Anytime, Anywhere — Always</a:t>
            </a:r>
          </a:p>
          <a:p>
            <a:pPr algn="ctr"/>
            <a:endParaRPr lang="en-US" sz="1400" i="0" baseline="0">
              <a:solidFill>
                <a:schemeClr val="bg1"/>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73CCB643-EE4E-A462-CDD9-92AFA57AA3D6}"/>
              </a:ext>
            </a:extLst>
          </p:cNvPr>
          <p:cNvSpPr txBox="1"/>
          <p:nvPr userDrawn="1"/>
        </p:nvSpPr>
        <p:spPr>
          <a:xfrm>
            <a:off x="713524" y="6552739"/>
            <a:ext cx="11446689" cy="276999"/>
          </a:xfrm>
          <a:prstGeom prst="rect">
            <a:avLst/>
          </a:prstGeom>
          <a:noFill/>
        </p:spPr>
        <p:txBody>
          <a:bodyPr wrap="square">
            <a:spAutoFit/>
          </a:bodyPr>
          <a:lstStyle/>
          <a:p>
            <a:r>
              <a:rPr lang="en-US" sz="1200" dirty="0">
                <a:solidFill>
                  <a:schemeClr val="bg2"/>
                </a:solidFill>
              </a:rPr>
              <a:t> </a:t>
            </a:r>
            <a:r>
              <a:rPr lang="en-US" sz="1200" dirty="0">
                <a:solidFill>
                  <a:schemeClr val="bg2"/>
                </a:solidFill>
                <a:latin typeface="Franklin Gothic Medium Cond" panose="020B0606030402020204" pitchFamily="34" charset="0"/>
              </a:rPr>
              <a:t>MAJ Michelle Liebel-Salopek, </a:t>
            </a:r>
            <a:r>
              <a:rPr lang="en-US" sz="1200" u="sng" dirty="0">
                <a:solidFill>
                  <a:schemeClr val="bg2"/>
                </a:solidFill>
                <a:latin typeface="Franklin Gothic Medium Cond" panose="020B0606030402020204" pitchFamily="34" charset="0"/>
              </a:rPr>
              <a:t>michelle.a.liebel-salopek.mil@health.mil</a:t>
            </a:r>
            <a:r>
              <a:rPr lang="en-US" sz="1200" u="none" dirty="0">
                <a:solidFill>
                  <a:schemeClr val="bg2"/>
                </a:solidFill>
                <a:latin typeface="Franklin Gothic Medium Cond" panose="020B0606030402020204" pitchFamily="34" charset="0"/>
              </a:rPr>
              <a:t>,</a:t>
            </a:r>
            <a:r>
              <a:rPr lang="en-US" sz="1200" dirty="0">
                <a:solidFill>
                  <a:schemeClr val="bg2"/>
                </a:solidFill>
                <a:latin typeface="Franklin Gothic Medium Cond" panose="020B0606030402020204" pitchFamily="34" charset="0"/>
              </a:rPr>
              <a:t> 253-968-1195</a:t>
            </a:r>
            <a:endParaRPr lang="en-US" sz="1200" dirty="0">
              <a:solidFill>
                <a:schemeClr val="bg2"/>
              </a:solidFill>
            </a:endParaRPr>
          </a:p>
        </p:txBody>
      </p:sp>
    </p:spTree>
    <p:extLst>
      <p:ext uri="{BB962C8B-B14F-4D97-AF65-F5344CB8AC3E}">
        <p14:creationId xmlns:p14="http://schemas.microsoft.com/office/powerpoint/2010/main" val="291498307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046E0-67E9-4BB1-AA4F-8FD6250DED52}"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80952-B93B-4012-B326-5F6DA10F5E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088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2"/>
            <a:ext cx="10058400" cy="42703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066800" y="1798660"/>
            <a:ext cx="10058400" cy="460214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cxnSp>
        <p:nvCxnSpPr>
          <p:cNvPr id="5" name="Straight Connector 4">
            <a:extLst>
              <a:ext uri="{FF2B5EF4-FFF2-40B4-BE49-F238E27FC236}">
                <a16:creationId xmlns:a16="http://schemas.microsoft.com/office/drawing/2014/main" id="{C70A70B0-D5A2-42F8-8EE4-BAFFEE1EE73B}"/>
              </a:ext>
            </a:extLst>
          </p:cNvPr>
          <p:cNvCxnSpPr/>
          <p:nvPr userDrawn="1"/>
        </p:nvCxnSpPr>
        <p:spPr>
          <a:xfrm>
            <a:off x="605246" y="0"/>
            <a:ext cx="0" cy="685800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782" cap="all" spc="261" baseline="0">
                <a:solidFill>
                  <a:srgbClr val="222222"/>
                </a:solidFill>
              </a:defRPr>
            </a:lvl1pPr>
          </a:lstStyle>
          <a:p>
            <a:r>
              <a:rPr lang="en-US"/>
              <a:t>Military Installation Resilience Review</a:t>
            </a:r>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2" y="6400802"/>
            <a:ext cx="304799" cy="304801"/>
          </a:xfrm>
          <a:prstGeom prst="rect">
            <a:avLst/>
          </a:prstGeom>
        </p:spPr>
        <p:txBody>
          <a:bodyPr vert="horz" lIns="0" tIns="0" rIns="0" bIns="0" rtlCol="0" anchor="b"/>
          <a:lstStyle>
            <a:lvl1pPr algn="ctr">
              <a:defRPr sz="782">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1810317440"/>
      </p:ext>
    </p:extLst>
  </p:cSld>
  <p:clrMap bg1="lt1" tx1="dk1" bg2="lt2" tx2="dk2" accent1="accent1" accent2="accent2" accent3="accent3" accent4="accent4" accent5="accent5" accent6="accent6" hlink="hlink" folHlink="folHlink"/>
  <p:sldLayoutIdLst>
    <p:sldLayoutId id="2147483761" r:id="rId1"/>
    <p:sldLayoutId id="2147483762" r:id="rId2"/>
  </p:sldLayoutIdLst>
  <p:hf hdr="0" dt="0"/>
  <p:txStyles>
    <p:titleStyle>
      <a:lvl1pPr algn="l" defTabSz="233779" rtl="0" eaLnBrk="1" latinLnBrk="0" hangingPunct="1">
        <a:spcBef>
          <a:spcPct val="0"/>
        </a:spcBef>
        <a:buNone/>
        <a:defRPr sz="1023" b="1" kern="1200">
          <a:solidFill>
            <a:schemeClr val="tx1"/>
          </a:solidFill>
          <a:latin typeface="+mj-lt"/>
          <a:ea typeface="+mj-ea"/>
          <a:cs typeface="+mj-cs"/>
        </a:defRPr>
      </a:lvl1pPr>
    </p:titleStyle>
    <p:bodyStyle>
      <a:lvl1pPr marL="0" indent="0" algn="l" defTabSz="233779" rtl="0" eaLnBrk="1" latinLnBrk="0" hangingPunct="1">
        <a:spcBef>
          <a:spcPct val="20000"/>
        </a:spcBef>
        <a:buFontTx/>
        <a:buNone/>
        <a:defRPr sz="545" kern="1200">
          <a:solidFill>
            <a:srgbClr val="222222"/>
          </a:solidFill>
          <a:latin typeface="+mn-lt"/>
          <a:ea typeface="+mn-ea"/>
          <a:cs typeface="+mn-cs"/>
        </a:defRPr>
      </a:lvl1pPr>
      <a:lvl2pPr marL="189945" indent="-73056" algn="l" defTabSz="233779" rtl="0" eaLnBrk="1" latinLnBrk="0" hangingPunct="1">
        <a:spcBef>
          <a:spcPct val="20000"/>
        </a:spcBef>
        <a:buFont typeface="Arial" panose="020B0604020202020204" pitchFamily="34" charset="0"/>
        <a:buChar char="•"/>
        <a:defRPr sz="545" kern="1200">
          <a:solidFill>
            <a:srgbClr val="222222"/>
          </a:solidFill>
          <a:latin typeface="+mn-lt"/>
          <a:ea typeface="+mn-ea"/>
          <a:cs typeface="+mn-cs"/>
        </a:defRPr>
      </a:lvl2pPr>
      <a:lvl3pPr marL="292224" indent="-58445" algn="l" defTabSz="233779" rtl="0" eaLnBrk="1" latinLnBrk="0" hangingPunct="1">
        <a:spcBef>
          <a:spcPct val="20000"/>
        </a:spcBef>
        <a:buFont typeface="Arial" panose="020B0604020202020204" pitchFamily="34" charset="0"/>
        <a:buChar char="•"/>
        <a:defRPr sz="477" kern="1200">
          <a:solidFill>
            <a:srgbClr val="222222"/>
          </a:solidFill>
          <a:latin typeface="+mn-lt"/>
          <a:ea typeface="+mn-ea"/>
          <a:cs typeface="+mn-cs"/>
        </a:defRPr>
      </a:lvl3pPr>
      <a:lvl4pPr marL="409113"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4pPr>
      <a:lvl5pPr marL="526002"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5pPr>
      <a:lvl6pPr marL="642892"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6pPr>
      <a:lvl7pPr marL="759781"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7pPr>
      <a:lvl8pPr marL="876671"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8pPr>
      <a:lvl9pPr marL="993560"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9pPr>
    </p:bodyStyle>
    <p:otherStyle>
      <a:defPPr>
        <a:defRPr lang="en-US"/>
      </a:defPPr>
      <a:lvl1pPr marL="0" algn="l" defTabSz="233779" rtl="0" eaLnBrk="1" latinLnBrk="0" hangingPunct="1">
        <a:defRPr sz="460" kern="1200">
          <a:solidFill>
            <a:schemeClr val="tx1"/>
          </a:solidFill>
          <a:latin typeface="+mn-lt"/>
          <a:ea typeface="+mn-ea"/>
          <a:cs typeface="+mn-cs"/>
        </a:defRPr>
      </a:lvl1pPr>
      <a:lvl2pPr marL="116889" algn="l" defTabSz="233779" rtl="0" eaLnBrk="1" latinLnBrk="0" hangingPunct="1">
        <a:defRPr sz="460" kern="1200">
          <a:solidFill>
            <a:schemeClr val="tx1"/>
          </a:solidFill>
          <a:latin typeface="+mn-lt"/>
          <a:ea typeface="+mn-ea"/>
          <a:cs typeface="+mn-cs"/>
        </a:defRPr>
      </a:lvl2pPr>
      <a:lvl3pPr marL="233779" algn="l" defTabSz="233779" rtl="0" eaLnBrk="1" latinLnBrk="0" hangingPunct="1">
        <a:defRPr sz="460" kern="1200">
          <a:solidFill>
            <a:schemeClr val="tx1"/>
          </a:solidFill>
          <a:latin typeface="+mn-lt"/>
          <a:ea typeface="+mn-ea"/>
          <a:cs typeface="+mn-cs"/>
        </a:defRPr>
      </a:lvl3pPr>
      <a:lvl4pPr marL="350668" algn="l" defTabSz="233779" rtl="0" eaLnBrk="1" latinLnBrk="0" hangingPunct="1">
        <a:defRPr sz="460" kern="1200">
          <a:solidFill>
            <a:schemeClr val="tx1"/>
          </a:solidFill>
          <a:latin typeface="+mn-lt"/>
          <a:ea typeface="+mn-ea"/>
          <a:cs typeface="+mn-cs"/>
        </a:defRPr>
      </a:lvl4pPr>
      <a:lvl5pPr marL="467558" algn="l" defTabSz="233779" rtl="0" eaLnBrk="1" latinLnBrk="0" hangingPunct="1">
        <a:defRPr sz="460" kern="1200">
          <a:solidFill>
            <a:schemeClr val="tx1"/>
          </a:solidFill>
          <a:latin typeface="+mn-lt"/>
          <a:ea typeface="+mn-ea"/>
          <a:cs typeface="+mn-cs"/>
        </a:defRPr>
      </a:lvl5pPr>
      <a:lvl6pPr marL="584447" algn="l" defTabSz="233779" rtl="0" eaLnBrk="1" latinLnBrk="0" hangingPunct="1">
        <a:defRPr sz="460" kern="1200">
          <a:solidFill>
            <a:schemeClr val="tx1"/>
          </a:solidFill>
          <a:latin typeface="+mn-lt"/>
          <a:ea typeface="+mn-ea"/>
          <a:cs typeface="+mn-cs"/>
        </a:defRPr>
      </a:lvl6pPr>
      <a:lvl7pPr marL="701337" algn="l" defTabSz="233779" rtl="0" eaLnBrk="1" latinLnBrk="0" hangingPunct="1">
        <a:defRPr sz="460" kern="1200">
          <a:solidFill>
            <a:schemeClr val="tx1"/>
          </a:solidFill>
          <a:latin typeface="+mn-lt"/>
          <a:ea typeface="+mn-ea"/>
          <a:cs typeface="+mn-cs"/>
        </a:defRPr>
      </a:lvl7pPr>
      <a:lvl8pPr marL="818226" algn="l" defTabSz="233779" rtl="0" eaLnBrk="1" latinLnBrk="0" hangingPunct="1">
        <a:defRPr sz="460" kern="1200">
          <a:solidFill>
            <a:schemeClr val="tx1"/>
          </a:solidFill>
          <a:latin typeface="+mn-lt"/>
          <a:ea typeface="+mn-ea"/>
          <a:cs typeface="+mn-cs"/>
        </a:defRPr>
      </a:lvl8pPr>
      <a:lvl9pPr marL="935116" algn="l" defTabSz="233779" rtl="0" eaLnBrk="1" latinLnBrk="0" hangingPunct="1">
        <a:defRPr sz="46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2">
          <p15:clr>
            <a:srgbClr val="F26B43"/>
          </p15:clr>
        </p15:guide>
        <p15:guide id="3" pos="22246">
          <p15:clr>
            <a:srgbClr val="F26B43"/>
          </p15:clr>
        </p15:guide>
        <p15:guide id="4" pos="1126">
          <p15:clr>
            <a:srgbClr val="F26B43"/>
          </p15:clr>
        </p15:guide>
        <p15:guide id="5" pos="21402">
          <p15:clr>
            <a:srgbClr val="F26B43"/>
          </p15:clr>
        </p15:guide>
        <p15:guide id="6" orient="horz" pos="1408">
          <p15:clr>
            <a:srgbClr val="F26B43"/>
          </p15:clr>
        </p15:guide>
        <p15:guide id="7" orient="horz" pos="12390">
          <p15:clr>
            <a:srgbClr val="F26B43"/>
          </p15:clr>
        </p15:guide>
        <p15:guide id="8" pos="844">
          <p15:clr>
            <a:srgbClr val="F26B43"/>
          </p15:clr>
        </p15:guide>
        <p15:guide id="9" orient="horz" pos="845">
          <p15:clr>
            <a:srgbClr val="F26B43"/>
          </p15:clr>
        </p15:guide>
        <p15:guide id="10" pos="21684">
          <p15:clr>
            <a:srgbClr val="F26B43"/>
          </p15:clr>
        </p15:guide>
        <p15:guide id="11" orient="horz" pos="282">
          <p15:clr>
            <a:srgbClr val="F26B43"/>
          </p15:clr>
        </p15:guide>
        <p15:guide id="12" orient="horz" pos="1126">
          <p15:clr>
            <a:srgbClr val="F26B43"/>
          </p15:clr>
        </p15:guide>
        <p15:guide id="13" orient="horz" pos="11827">
          <p15:clr>
            <a:srgbClr val="F26B43"/>
          </p15:clr>
        </p15:guide>
        <p15:guide id="14" orient="horz" pos="1971">
          <p15:clr>
            <a:srgbClr val="F26B43"/>
          </p15:clr>
        </p15:guide>
        <p15:guide id="15" pos="1408">
          <p15:clr>
            <a:srgbClr val="F26B43"/>
          </p15:clr>
        </p15:guide>
        <p15:guide id="16" pos="21120">
          <p15:clr>
            <a:srgbClr val="F26B43"/>
          </p15:clr>
        </p15:guide>
        <p15:guide id="17" pos="1972">
          <p15:clr>
            <a:srgbClr val="F26B43"/>
          </p15:clr>
        </p15:guide>
        <p15:guide id="18" pos="20556">
          <p15:clr>
            <a:srgbClr val="F26B43"/>
          </p15:clr>
        </p15:guide>
        <p15:guide id="20" pos="10982">
          <p15:clr>
            <a:srgbClr val="F26B43"/>
          </p15:clr>
        </p15:guide>
        <p15:guide id="21" pos="11546">
          <p15:clr>
            <a:srgbClr val="F26B43"/>
          </p15:clr>
        </p15:guide>
        <p15:guide id="22" orient="horz" pos="6336">
          <p15:clr>
            <a:srgbClr val="F26B43"/>
          </p15:clr>
        </p15:guide>
        <p15:guide id="23" pos="11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2"/>
            <a:ext cx="10058400" cy="42703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066800" y="1798660"/>
            <a:ext cx="10058400" cy="460214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cxnSp>
        <p:nvCxnSpPr>
          <p:cNvPr id="5" name="Straight Connector 4">
            <a:extLst>
              <a:ext uri="{FF2B5EF4-FFF2-40B4-BE49-F238E27FC236}">
                <a16:creationId xmlns:a16="http://schemas.microsoft.com/office/drawing/2014/main" id="{C70A70B0-D5A2-42F8-8EE4-BAFFEE1EE73B}"/>
              </a:ext>
            </a:extLst>
          </p:cNvPr>
          <p:cNvCxnSpPr/>
          <p:nvPr userDrawn="1"/>
        </p:nvCxnSpPr>
        <p:spPr>
          <a:xfrm>
            <a:off x="605246" y="0"/>
            <a:ext cx="0" cy="685800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782" cap="all" spc="261" baseline="0">
                <a:solidFill>
                  <a:srgbClr val="222222"/>
                </a:solidFill>
              </a:defRPr>
            </a:lvl1pPr>
          </a:lstStyle>
          <a:p>
            <a:r>
              <a:rPr lang="en-US"/>
              <a:t>Military Installation Resilience Review</a:t>
            </a:r>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2" y="6400802"/>
            <a:ext cx="304799" cy="304801"/>
          </a:xfrm>
          <a:prstGeom prst="rect">
            <a:avLst/>
          </a:prstGeom>
        </p:spPr>
        <p:txBody>
          <a:bodyPr vert="horz" lIns="0" tIns="0" rIns="0" bIns="0" rtlCol="0" anchor="b"/>
          <a:lstStyle>
            <a:lvl1pPr algn="ctr">
              <a:defRPr sz="782">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266729941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Lst>
  <p:hf hdr="0" dt="0"/>
  <p:txStyles>
    <p:titleStyle>
      <a:lvl1pPr algn="l" defTabSz="233779" rtl="0" eaLnBrk="1" latinLnBrk="0" hangingPunct="1">
        <a:spcBef>
          <a:spcPct val="0"/>
        </a:spcBef>
        <a:buNone/>
        <a:defRPr sz="1023" b="1" kern="1200">
          <a:solidFill>
            <a:schemeClr val="tx1"/>
          </a:solidFill>
          <a:latin typeface="+mj-lt"/>
          <a:ea typeface="+mj-ea"/>
          <a:cs typeface="+mj-cs"/>
        </a:defRPr>
      </a:lvl1pPr>
    </p:titleStyle>
    <p:bodyStyle>
      <a:lvl1pPr marL="0" indent="0" algn="l" defTabSz="233779" rtl="0" eaLnBrk="1" latinLnBrk="0" hangingPunct="1">
        <a:spcBef>
          <a:spcPct val="20000"/>
        </a:spcBef>
        <a:buFontTx/>
        <a:buNone/>
        <a:defRPr sz="545" kern="1200">
          <a:solidFill>
            <a:srgbClr val="222222"/>
          </a:solidFill>
          <a:latin typeface="+mn-lt"/>
          <a:ea typeface="+mn-ea"/>
          <a:cs typeface="+mn-cs"/>
        </a:defRPr>
      </a:lvl1pPr>
      <a:lvl2pPr marL="189945" indent="-73056" algn="l" defTabSz="233779" rtl="0" eaLnBrk="1" latinLnBrk="0" hangingPunct="1">
        <a:spcBef>
          <a:spcPct val="20000"/>
        </a:spcBef>
        <a:buFont typeface="Arial" panose="020B0604020202020204" pitchFamily="34" charset="0"/>
        <a:buChar char="•"/>
        <a:defRPr sz="545" kern="1200">
          <a:solidFill>
            <a:srgbClr val="222222"/>
          </a:solidFill>
          <a:latin typeface="+mn-lt"/>
          <a:ea typeface="+mn-ea"/>
          <a:cs typeface="+mn-cs"/>
        </a:defRPr>
      </a:lvl2pPr>
      <a:lvl3pPr marL="292224" indent="-58445" algn="l" defTabSz="233779" rtl="0" eaLnBrk="1" latinLnBrk="0" hangingPunct="1">
        <a:spcBef>
          <a:spcPct val="20000"/>
        </a:spcBef>
        <a:buFont typeface="Arial" panose="020B0604020202020204" pitchFamily="34" charset="0"/>
        <a:buChar char="•"/>
        <a:defRPr sz="477" kern="1200">
          <a:solidFill>
            <a:srgbClr val="222222"/>
          </a:solidFill>
          <a:latin typeface="+mn-lt"/>
          <a:ea typeface="+mn-ea"/>
          <a:cs typeface="+mn-cs"/>
        </a:defRPr>
      </a:lvl3pPr>
      <a:lvl4pPr marL="409113"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4pPr>
      <a:lvl5pPr marL="526002"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5pPr>
      <a:lvl6pPr marL="642892"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6pPr>
      <a:lvl7pPr marL="759781"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7pPr>
      <a:lvl8pPr marL="876671"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8pPr>
      <a:lvl9pPr marL="993560" indent="-58445" algn="l" defTabSz="233779" rtl="0" eaLnBrk="1" latinLnBrk="0" hangingPunct="1">
        <a:spcBef>
          <a:spcPct val="20000"/>
        </a:spcBef>
        <a:buFont typeface="Arial" panose="020B0604020202020204" pitchFamily="34" charset="0"/>
        <a:buChar char="•"/>
        <a:defRPr sz="511" kern="1200">
          <a:solidFill>
            <a:schemeClr val="tx1"/>
          </a:solidFill>
          <a:latin typeface="+mn-lt"/>
          <a:ea typeface="+mn-ea"/>
          <a:cs typeface="+mn-cs"/>
        </a:defRPr>
      </a:lvl9pPr>
    </p:bodyStyle>
    <p:otherStyle>
      <a:defPPr>
        <a:defRPr lang="en-US"/>
      </a:defPPr>
      <a:lvl1pPr marL="0" algn="l" defTabSz="233779" rtl="0" eaLnBrk="1" latinLnBrk="0" hangingPunct="1">
        <a:defRPr sz="460" kern="1200">
          <a:solidFill>
            <a:schemeClr val="tx1"/>
          </a:solidFill>
          <a:latin typeface="+mn-lt"/>
          <a:ea typeface="+mn-ea"/>
          <a:cs typeface="+mn-cs"/>
        </a:defRPr>
      </a:lvl1pPr>
      <a:lvl2pPr marL="116889" algn="l" defTabSz="233779" rtl="0" eaLnBrk="1" latinLnBrk="0" hangingPunct="1">
        <a:defRPr sz="460" kern="1200">
          <a:solidFill>
            <a:schemeClr val="tx1"/>
          </a:solidFill>
          <a:latin typeface="+mn-lt"/>
          <a:ea typeface="+mn-ea"/>
          <a:cs typeface="+mn-cs"/>
        </a:defRPr>
      </a:lvl2pPr>
      <a:lvl3pPr marL="233779" algn="l" defTabSz="233779" rtl="0" eaLnBrk="1" latinLnBrk="0" hangingPunct="1">
        <a:defRPr sz="460" kern="1200">
          <a:solidFill>
            <a:schemeClr val="tx1"/>
          </a:solidFill>
          <a:latin typeface="+mn-lt"/>
          <a:ea typeface="+mn-ea"/>
          <a:cs typeface="+mn-cs"/>
        </a:defRPr>
      </a:lvl3pPr>
      <a:lvl4pPr marL="350668" algn="l" defTabSz="233779" rtl="0" eaLnBrk="1" latinLnBrk="0" hangingPunct="1">
        <a:defRPr sz="460" kern="1200">
          <a:solidFill>
            <a:schemeClr val="tx1"/>
          </a:solidFill>
          <a:latin typeface="+mn-lt"/>
          <a:ea typeface="+mn-ea"/>
          <a:cs typeface="+mn-cs"/>
        </a:defRPr>
      </a:lvl4pPr>
      <a:lvl5pPr marL="467558" algn="l" defTabSz="233779" rtl="0" eaLnBrk="1" latinLnBrk="0" hangingPunct="1">
        <a:defRPr sz="460" kern="1200">
          <a:solidFill>
            <a:schemeClr val="tx1"/>
          </a:solidFill>
          <a:latin typeface="+mn-lt"/>
          <a:ea typeface="+mn-ea"/>
          <a:cs typeface="+mn-cs"/>
        </a:defRPr>
      </a:lvl5pPr>
      <a:lvl6pPr marL="584447" algn="l" defTabSz="233779" rtl="0" eaLnBrk="1" latinLnBrk="0" hangingPunct="1">
        <a:defRPr sz="460" kern="1200">
          <a:solidFill>
            <a:schemeClr val="tx1"/>
          </a:solidFill>
          <a:latin typeface="+mn-lt"/>
          <a:ea typeface="+mn-ea"/>
          <a:cs typeface="+mn-cs"/>
        </a:defRPr>
      </a:lvl6pPr>
      <a:lvl7pPr marL="701337" algn="l" defTabSz="233779" rtl="0" eaLnBrk="1" latinLnBrk="0" hangingPunct="1">
        <a:defRPr sz="460" kern="1200">
          <a:solidFill>
            <a:schemeClr val="tx1"/>
          </a:solidFill>
          <a:latin typeface="+mn-lt"/>
          <a:ea typeface="+mn-ea"/>
          <a:cs typeface="+mn-cs"/>
        </a:defRPr>
      </a:lvl7pPr>
      <a:lvl8pPr marL="818226" algn="l" defTabSz="233779" rtl="0" eaLnBrk="1" latinLnBrk="0" hangingPunct="1">
        <a:defRPr sz="460" kern="1200">
          <a:solidFill>
            <a:schemeClr val="tx1"/>
          </a:solidFill>
          <a:latin typeface="+mn-lt"/>
          <a:ea typeface="+mn-ea"/>
          <a:cs typeface="+mn-cs"/>
        </a:defRPr>
      </a:lvl8pPr>
      <a:lvl9pPr marL="935116" algn="l" defTabSz="233779" rtl="0" eaLnBrk="1" latinLnBrk="0" hangingPunct="1">
        <a:defRPr sz="46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2">
          <p15:clr>
            <a:srgbClr val="F26B43"/>
          </p15:clr>
        </p15:guide>
        <p15:guide id="3" pos="22246">
          <p15:clr>
            <a:srgbClr val="F26B43"/>
          </p15:clr>
        </p15:guide>
        <p15:guide id="4" pos="1126">
          <p15:clr>
            <a:srgbClr val="F26B43"/>
          </p15:clr>
        </p15:guide>
        <p15:guide id="5" pos="21402">
          <p15:clr>
            <a:srgbClr val="F26B43"/>
          </p15:clr>
        </p15:guide>
        <p15:guide id="6" orient="horz" pos="1408">
          <p15:clr>
            <a:srgbClr val="F26B43"/>
          </p15:clr>
        </p15:guide>
        <p15:guide id="7" orient="horz" pos="12390">
          <p15:clr>
            <a:srgbClr val="F26B43"/>
          </p15:clr>
        </p15:guide>
        <p15:guide id="8" pos="844">
          <p15:clr>
            <a:srgbClr val="F26B43"/>
          </p15:clr>
        </p15:guide>
        <p15:guide id="9" orient="horz" pos="845">
          <p15:clr>
            <a:srgbClr val="F26B43"/>
          </p15:clr>
        </p15:guide>
        <p15:guide id="10" pos="21684">
          <p15:clr>
            <a:srgbClr val="F26B43"/>
          </p15:clr>
        </p15:guide>
        <p15:guide id="11" orient="horz" pos="282">
          <p15:clr>
            <a:srgbClr val="F26B43"/>
          </p15:clr>
        </p15:guide>
        <p15:guide id="12" orient="horz" pos="1126">
          <p15:clr>
            <a:srgbClr val="F26B43"/>
          </p15:clr>
        </p15:guide>
        <p15:guide id="13" orient="horz" pos="11827">
          <p15:clr>
            <a:srgbClr val="F26B43"/>
          </p15:clr>
        </p15:guide>
        <p15:guide id="14" orient="horz" pos="1971">
          <p15:clr>
            <a:srgbClr val="F26B43"/>
          </p15:clr>
        </p15:guide>
        <p15:guide id="15" pos="1408">
          <p15:clr>
            <a:srgbClr val="F26B43"/>
          </p15:clr>
        </p15:guide>
        <p15:guide id="16" pos="21120">
          <p15:clr>
            <a:srgbClr val="F26B43"/>
          </p15:clr>
        </p15:guide>
        <p15:guide id="17" pos="1972">
          <p15:clr>
            <a:srgbClr val="F26B43"/>
          </p15:clr>
        </p15:guide>
        <p15:guide id="18" pos="20556">
          <p15:clr>
            <a:srgbClr val="F26B43"/>
          </p15:clr>
        </p15:guide>
        <p15:guide id="20" pos="10982">
          <p15:clr>
            <a:srgbClr val="F26B43"/>
          </p15:clr>
        </p15:guide>
        <p15:guide id="21" pos="11546">
          <p15:clr>
            <a:srgbClr val="F26B43"/>
          </p15:clr>
        </p15:guide>
        <p15:guide id="22" orient="horz" pos="6336">
          <p15:clr>
            <a:srgbClr val="F26B43"/>
          </p15:clr>
        </p15:guide>
        <p15:guide id="23" pos="112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58050" name="Rectangle 2"/>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spcBef>
                <a:spcPct val="0"/>
              </a:spcBef>
              <a:defRPr sz="750" b="0" i="0">
                <a:solidFill>
                  <a:srgbClr val="969696"/>
                </a:solidFill>
                <a:latin typeface="Arial" charset="0"/>
              </a:defRPr>
            </a:lvl1pPr>
          </a:lstStyle>
          <a:p>
            <a:pPr defTabSz="685720" fontAlgn="base">
              <a:spcAft>
                <a:spcPct val="0"/>
              </a:spcAft>
              <a:defRPr/>
            </a:pPr>
            <a:fld id="{D5B776A3-3067-469E-826A-328A7534C406}" type="slidenum">
              <a:rPr lang="en-US" smtClean="0"/>
              <a:pPr defTabSz="685720" fontAlgn="base">
                <a:spcAft>
                  <a:spcPct val="0"/>
                </a:spcAft>
                <a:defRPr/>
              </a:pPr>
              <a:t>‹#›</a:t>
            </a:fld>
            <a:endParaRPr lang="en-US" dirty="0">
              <a:solidFill>
                <a:srgbClr val="808080"/>
              </a:solidFill>
            </a:endParaRPr>
          </a:p>
        </p:txBody>
      </p:sp>
      <p:sp>
        <p:nvSpPr>
          <p:cNvPr id="258051" name="Text Box 3"/>
          <p:cNvSpPr txBox="1">
            <a:spLocks noChangeArrowheads="1"/>
          </p:cNvSpPr>
          <p:nvPr userDrawn="1"/>
        </p:nvSpPr>
        <p:spPr bwMode="auto">
          <a:xfrm>
            <a:off x="4309533" y="6029077"/>
            <a:ext cx="3572933" cy="253908"/>
          </a:xfrm>
          <a:prstGeom prst="rect">
            <a:avLst/>
          </a:prstGeom>
          <a:noFill/>
          <a:ln w="9525">
            <a:noFill/>
            <a:miter lim="800000"/>
            <a:headEnd/>
            <a:tailEnd/>
          </a:ln>
          <a:effectLst/>
        </p:spPr>
        <p:txBody>
          <a:bodyPr wrap="square" lIns="68572" tIns="34286" rIns="68572" bIns="34286">
            <a:spAutoFit/>
          </a:bodyPr>
          <a:lstStyle/>
          <a:p>
            <a:pPr algn="ctr" defTabSz="685720" fontAlgn="base">
              <a:spcBef>
                <a:spcPct val="50000"/>
              </a:spcBef>
              <a:spcAft>
                <a:spcPct val="0"/>
              </a:spcAft>
              <a:defRPr/>
            </a:pPr>
            <a:r>
              <a:rPr lang="en-US" sz="1200" b="1" i="1" kern="1200" dirty="0">
                <a:solidFill>
                  <a:srgbClr val="002060"/>
                </a:solidFill>
                <a:effectLst/>
                <a:latin typeface="+mj-lt"/>
                <a:ea typeface="+mn-ea"/>
                <a:cs typeface="+mn-cs"/>
              </a:rPr>
              <a:t>America’s Airlift Wing…Mobility</a:t>
            </a:r>
            <a:r>
              <a:rPr lang="en-US" sz="1200" b="1" i="1" kern="1200" baseline="0" dirty="0">
                <a:solidFill>
                  <a:srgbClr val="002060"/>
                </a:solidFill>
                <a:effectLst/>
                <a:latin typeface="+mj-lt"/>
                <a:ea typeface="+mn-ea"/>
                <a:cs typeface="+mn-cs"/>
              </a:rPr>
              <a:t> Warfighters</a:t>
            </a:r>
            <a:endParaRPr lang="en-US" sz="1200" b="1" i="1" dirty="0">
              <a:solidFill>
                <a:srgbClr val="002060"/>
              </a:solidFill>
              <a:latin typeface="+mj-lt"/>
              <a:cs typeface="Arial" charset="0"/>
            </a:endParaRPr>
          </a:p>
        </p:txBody>
      </p:sp>
      <p:sp>
        <p:nvSpPr>
          <p:cNvPr id="1028" name="Rectangle 4"/>
          <p:cNvSpPr>
            <a:spLocks noGrp="1" noChangeArrowheads="1"/>
          </p:cNvSpPr>
          <p:nvPr>
            <p:ph type="title"/>
          </p:nvPr>
        </p:nvSpPr>
        <p:spPr bwMode="auto">
          <a:xfrm>
            <a:off x="2392169" y="109826"/>
            <a:ext cx="7461251" cy="885757"/>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258053" name="Line 5"/>
          <p:cNvSpPr>
            <a:spLocks noChangeShapeType="1"/>
          </p:cNvSpPr>
          <p:nvPr/>
        </p:nvSpPr>
        <p:spPr bwMode="auto">
          <a:xfrm>
            <a:off x="558991" y="6292117"/>
            <a:ext cx="11176000" cy="0"/>
          </a:xfrm>
          <a:prstGeom prst="line">
            <a:avLst/>
          </a:prstGeom>
          <a:noFill/>
          <a:ln w="57150">
            <a:solidFill>
              <a:srgbClr val="FFC000"/>
            </a:solidFill>
            <a:round/>
            <a:headEnd/>
            <a:tailEnd/>
          </a:ln>
          <a:effectLst/>
        </p:spPr>
        <p:txBody>
          <a:bodyPr wrap="none" lIns="68572" tIns="34286" rIns="68572" bIns="34286" anchor="ctr"/>
          <a:lstStyle/>
          <a:p>
            <a:pPr algn="ctr" defTabSz="685720" fontAlgn="base">
              <a:spcBef>
                <a:spcPct val="50000"/>
              </a:spcBef>
              <a:spcAft>
                <a:spcPct val="0"/>
              </a:spcAft>
              <a:defRPr/>
            </a:pPr>
            <a:endParaRPr lang="en-US" sz="1350" b="1" i="1" dirty="0">
              <a:solidFill>
                <a:srgbClr val="003399"/>
              </a:solidFill>
            </a:endParaRPr>
          </a:p>
        </p:txBody>
      </p:sp>
      <p:sp>
        <p:nvSpPr>
          <p:cNvPr id="258054" name="Line 6"/>
          <p:cNvSpPr>
            <a:spLocks noChangeShapeType="1"/>
          </p:cNvSpPr>
          <p:nvPr/>
        </p:nvSpPr>
        <p:spPr bwMode="auto">
          <a:xfrm>
            <a:off x="534795" y="1141464"/>
            <a:ext cx="11176000" cy="0"/>
          </a:xfrm>
          <a:prstGeom prst="line">
            <a:avLst/>
          </a:prstGeom>
          <a:noFill/>
          <a:ln w="57150">
            <a:solidFill>
              <a:srgbClr val="FFC000"/>
            </a:solidFill>
            <a:round/>
            <a:headEnd/>
            <a:tailEnd/>
          </a:ln>
          <a:effectLst/>
        </p:spPr>
        <p:txBody>
          <a:bodyPr wrap="none" lIns="68572" tIns="34286" rIns="68572" bIns="34286" anchor="ctr"/>
          <a:lstStyle/>
          <a:p>
            <a:pPr algn="ctr" defTabSz="685720" fontAlgn="base">
              <a:spcBef>
                <a:spcPct val="50000"/>
              </a:spcBef>
              <a:spcAft>
                <a:spcPct val="0"/>
              </a:spcAft>
              <a:defRPr/>
            </a:pPr>
            <a:endParaRPr lang="en-US" sz="1350" b="1" i="1" dirty="0">
              <a:solidFill>
                <a:srgbClr val="003399"/>
              </a:solidFill>
            </a:endParaRPr>
          </a:p>
        </p:txBody>
      </p:sp>
      <p:pic>
        <p:nvPicPr>
          <p:cNvPr id="9" name="Picture 3" descr="chrmblue_std"/>
          <p:cNvPicPr>
            <a:picLocks noChangeAspect="1" noChangeArrowheads="1"/>
          </p:cNvPicPr>
          <p:nvPr/>
        </p:nvPicPr>
        <p:blipFill>
          <a:blip r:embed="rId4" cstate="print"/>
          <a:srcRect/>
          <a:stretch>
            <a:fillRect/>
          </a:stretch>
        </p:blipFill>
        <p:spPr bwMode="auto">
          <a:xfrm>
            <a:off x="190508" y="6359710"/>
            <a:ext cx="443684" cy="407707"/>
          </a:xfrm>
          <a:prstGeom prst="rect">
            <a:avLst/>
          </a:prstGeom>
          <a:noFill/>
          <a:ln w="9525">
            <a:noFill/>
            <a:miter lim="800000"/>
            <a:headEnd/>
            <a:tailEnd/>
          </a:ln>
          <a:effectLst>
            <a:outerShdw blurRad="50800" dist="50800" dir="5400000" sx="1000" sy="1000" algn="ctr" rotWithShape="0">
              <a:srgbClr val="000000">
                <a:alpha val="0"/>
              </a:srgbClr>
            </a:outerShdw>
          </a:effectLst>
        </p:spPr>
      </p:pic>
      <p:sp>
        <p:nvSpPr>
          <p:cNvPr id="11" name="Rectangle 12"/>
          <p:cNvSpPr>
            <a:spLocks noChangeArrowheads="1"/>
          </p:cNvSpPr>
          <p:nvPr/>
        </p:nvSpPr>
        <p:spPr bwMode="auto">
          <a:xfrm>
            <a:off x="1" y="3"/>
            <a:ext cx="922039" cy="207741"/>
          </a:xfrm>
          <a:prstGeom prst="rect">
            <a:avLst/>
          </a:prstGeom>
          <a:noFill/>
          <a:ln w="9525">
            <a:noFill/>
            <a:miter lim="800000"/>
            <a:headEnd/>
            <a:tailEnd/>
          </a:ln>
          <a:effectLst/>
        </p:spPr>
        <p:txBody>
          <a:bodyPr wrap="none" lIns="34286" tIns="34286" rIns="34286" bIns="34286">
            <a:spAutoFit/>
          </a:bodyPr>
          <a:lstStyle/>
          <a:p>
            <a:pPr defTabSz="685720" fontAlgn="base">
              <a:spcBef>
                <a:spcPct val="0"/>
              </a:spcBef>
              <a:spcAft>
                <a:spcPct val="0"/>
              </a:spcAft>
              <a:defRPr/>
            </a:pPr>
            <a:r>
              <a:rPr lang="en-US" sz="900" b="1" i="1" dirty="0">
                <a:solidFill>
                  <a:srgbClr val="006600"/>
                </a:solidFill>
              </a:rPr>
              <a:t>UNCLASSIFIED</a:t>
            </a:r>
          </a:p>
        </p:txBody>
      </p:sp>
      <p:pic>
        <p:nvPicPr>
          <p:cNvPr id="2" name="Picture 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4306" y="207744"/>
            <a:ext cx="807734" cy="787839"/>
          </a:xfrm>
          <a:prstGeom prst="rect">
            <a:avLst/>
          </a:prstGeom>
        </p:spPr>
      </p:pic>
      <p:pic>
        <p:nvPicPr>
          <p:cNvPr id="13" name="Picture 12" descr="cid:image001.png@01CB9307.13FF1750"/>
          <p:cNvPicPr/>
          <p:nvPr userDrawn="1"/>
        </p:nvPicPr>
        <p:blipFill>
          <a:blip r:embed="rId6" r:link="rId7" cstate="print"/>
          <a:srcRect/>
          <a:stretch>
            <a:fillRect/>
          </a:stretch>
        </p:blipFill>
        <p:spPr bwMode="auto">
          <a:xfrm>
            <a:off x="1871795" y="6392522"/>
            <a:ext cx="8538336" cy="404668"/>
          </a:xfrm>
          <a:prstGeom prst="rect">
            <a:avLst/>
          </a:prstGeom>
          <a:noFill/>
          <a:ln w="9525">
            <a:noFill/>
            <a:miter lim="800000"/>
            <a:headEnd/>
            <a:tailEnd/>
          </a:ln>
        </p:spPr>
      </p:pic>
      <p:pic>
        <p:nvPicPr>
          <p:cNvPr id="12" name="Picture 9" descr="mcchord2"/>
          <p:cNvPicPr>
            <a:picLocks noChangeAspect="1" noChangeArrowheads="1"/>
          </p:cNvPicPr>
          <p:nvPr userDrawn="1"/>
        </p:nvPicPr>
        <p:blipFill>
          <a:blip r:embed="rId8" cstate="print"/>
          <a:srcRect/>
          <a:stretch>
            <a:fillRect/>
          </a:stretch>
        </p:blipFill>
        <p:spPr bwMode="auto">
          <a:xfrm rot="451193">
            <a:off x="10088831" y="366209"/>
            <a:ext cx="2052945" cy="643688"/>
          </a:xfrm>
          <a:prstGeom prst="rect">
            <a:avLst/>
          </a:prstGeom>
          <a:noFill/>
          <a:ln w="9525">
            <a:noFill/>
            <a:miter lim="800000"/>
            <a:headEnd/>
            <a:tailEnd/>
          </a:ln>
        </p:spPr>
      </p:pic>
      <p:sp>
        <p:nvSpPr>
          <p:cNvPr id="3" name="TextBox 2"/>
          <p:cNvSpPr txBox="1"/>
          <p:nvPr userDrawn="1"/>
        </p:nvSpPr>
        <p:spPr>
          <a:xfrm>
            <a:off x="11317493" y="925796"/>
            <a:ext cx="924377" cy="215444"/>
          </a:xfrm>
          <a:prstGeom prst="rect">
            <a:avLst/>
          </a:prstGeom>
          <a:noFill/>
        </p:spPr>
        <p:txBody>
          <a:bodyPr wrap="square" rtlCol="0">
            <a:spAutoFit/>
          </a:bodyPr>
          <a:lstStyle/>
          <a:p>
            <a:r>
              <a:rPr lang="en-US" sz="800" b="1" dirty="0">
                <a:solidFill>
                  <a:srgbClr val="7F7F80"/>
                </a:solidFill>
                <a:latin typeface="Arial" panose="020B0604020202020204" pitchFamily="34" charset="0"/>
                <a:cs typeface="Arial" panose="020B0604020202020204" pitchFamily="34" charset="0"/>
              </a:rPr>
              <a:t>Team</a:t>
            </a:r>
            <a:r>
              <a:rPr lang="en-US" sz="800" b="1" baseline="0" dirty="0">
                <a:solidFill>
                  <a:srgbClr val="7F7F80"/>
                </a:solidFill>
                <a:latin typeface="Arial" panose="020B0604020202020204" pitchFamily="34" charset="0"/>
                <a:cs typeface="Arial" panose="020B0604020202020204" pitchFamily="34" charset="0"/>
              </a:rPr>
              <a:t> </a:t>
            </a:r>
            <a:r>
              <a:rPr lang="en-US" sz="800" b="1" baseline="0" dirty="0" err="1">
                <a:solidFill>
                  <a:srgbClr val="7F7F80"/>
                </a:solidFill>
                <a:latin typeface="Arial" panose="020B0604020202020204" pitchFamily="34" charset="0"/>
                <a:cs typeface="Arial" panose="020B0604020202020204" pitchFamily="34" charset="0"/>
              </a:rPr>
              <a:t>McChord</a:t>
            </a:r>
            <a:endParaRPr lang="en-US" sz="800" b="1" dirty="0">
              <a:solidFill>
                <a:srgbClr val="7F7F8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203495"/>
      </p:ext>
    </p:extLst>
  </p:cSld>
  <p:clrMap bg1="dk1" tx1="lt1" bg2="dk2" tx2="lt2" accent1="accent1" accent2="accent2" accent3="accent3" accent4="accent4" accent5="accent5" accent6="accent6" hlink="hlink" folHlink="folHlink"/>
  <p:sldLayoutIdLst>
    <p:sldLayoutId id="2147483806" r:id="rId1"/>
    <p:sldLayoutId id="2147483807" r:id="rId2"/>
  </p:sldLayoutIdLst>
  <p:hf hdr="0" dt="0"/>
  <p:txStyles>
    <p:titleStyle>
      <a:lvl1pPr algn="ctr" rtl="0" eaLnBrk="0" fontAlgn="base" hangingPunct="0">
        <a:spcBef>
          <a:spcPct val="0"/>
        </a:spcBef>
        <a:spcAft>
          <a:spcPct val="0"/>
        </a:spcAft>
        <a:defRPr sz="3600" b="1" i="1">
          <a:solidFill>
            <a:srgbClr val="000066"/>
          </a:solidFill>
          <a:latin typeface="Georgia" panose="02040502050405020303" pitchFamily="18" charset="0"/>
          <a:ea typeface="+mj-ea"/>
          <a:cs typeface="+mj-cs"/>
        </a:defRPr>
      </a:lvl1pPr>
      <a:lvl2pPr algn="ctr" rtl="0" eaLnBrk="0" fontAlgn="base" hangingPunct="0">
        <a:spcBef>
          <a:spcPct val="0"/>
        </a:spcBef>
        <a:spcAft>
          <a:spcPct val="0"/>
        </a:spcAft>
        <a:defRPr sz="2700" b="1" i="1">
          <a:solidFill>
            <a:srgbClr val="151C77"/>
          </a:solidFill>
          <a:latin typeface="Arial" charset="0"/>
        </a:defRPr>
      </a:lvl2pPr>
      <a:lvl3pPr algn="ctr" rtl="0" eaLnBrk="0" fontAlgn="base" hangingPunct="0">
        <a:spcBef>
          <a:spcPct val="0"/>
        </a:spcBef>
        <a:spcAft>
          <a:spcPct val="0"/>
        </a:spcAft>
        <a:defRPr sz="2700" b="1" i="1">
          <a:solidFill>
            <a:srgbClr val="151C77"/>
          </a:solidFill>
          <a:latin typeface="Arial" charset="0"/>
        </a:defRPr>
      </a:lvl3pPr>
      <a:lvl4pPr algn="ctr" rtl="0" eaLnBrk="0" fontAlgn="base" hangingPunct="0">
        <a:spcBef>
          <a:spcPct val="0"/>
        </a:spcBef>
        <a:spcAft>
          <a:spcPct val="0"/>
        </a:spcAft>
        <a:defRPr sz="2700" b="1" i="1">
          <a:solidFill>
            <a:srgbClr val="151C77"/>
          </a:solidFill>
          <a:latin typeface="Arial" charset="0"/>
        </a:defRPr>
      </a:lvl4pPr>
      <a:lvl5pPr algn="ctr" rtl="0" eaLnBrk="0" fontAlgn="base" hangingPunct="0">
        <a:spcBef>
          <a:spcPct val="0"/>
        </a:spcBef>
        <a:spcAft>
          <a:spcPct val="0"/>
        </a:spcAft>
        <a:defRPr sz="2700" b="1" i="1">
          <a:solidFill>
            <a:srgbClr val="151C77"/>
          </a:solidFill>
          <a:latin typeface="Arial" charset="0"/>
        </a:defRPr>
      </a:lvl5pPr>
      <a:lvl6pPr marL="342860" algn="ctr" rtl="0" eaLnBrk="0" fontAlgn="base" hangingPunct="0">
        <a:spcBef>
          <a:spcPct val="0"/>
        </a:spcBef>
        <a:spcAft>
          <a:spcPct val="0"/>
        </a:spcAft>
        <a:defRPr sz="2700" b="1" i="1">
          <a:solidFill>
            <a:srgbClr val="151C77"/>
          </a:solidFill>
          <a:latin typeface="Arial" charset="0"/>
        </a:defRPr>
      </a:lvl6pPr>
      <a:lvl7pPr marL="685720" algn="ctr" rtl="0" eaLnBrk="0" fontAlgn="base" hangingPunct="0">
        <a:spcBef>
          <a:spcPct val="0"/>
        </a:spcBef>
        <a:spcAft>
          <a:spcPct val="0"/>
        </a:spcAft>
        <a:defRPr sz="2700" b="1" i="1">
          <a:solidFill>
            <a:srgbClr val="151C77"/>
          </a:solidFill>
          <a:latin typeface="Arial" charset="0"/>
        </a:defRPr>
      </a:lvl7pPr>
      <a:lvl8pPr marL="1028580" algn="ctr" rtl="0" eaLnBrk="0" fontAlgn="base" hangingPunct="0">
        <a:spcBef>
          <a:spcPct val="0"/>
        </a:spcBef>
        <a:spcAft>
          <a:spcPct val="0"/>
        </a:spcAft>
        <a:defRPr sz="2700" b="1" i="1">
          <a:solidFill>
            <a:srgbClr val="151C77"/>
          </a:solidFill>
          <a:latin typeface="Arial" charset="0"/>
        </a:defRPr>
      </a:lvl8pPr>
      <a:lvl9pPr marL="1371440" algn="ctr" rtl="0" eaLnBrk="0" fontAlgn="base" hangingPunct="0">
        <a:spcBef>
          <a:spcPct val="0"/>
        </a:spcBef>
        <a:spcAft>
          <a:spcPct val="0"/>
        </a:spcAft>
        <a:defRPr sz="2700" b="1" i="1">
          <a:solidFill>
            <a:srgbClr val="151C77"/>
          </a:solidFill>
          <a:latin typeface="Arial" charset="0"/>
        </a:defRPr>
      </a:lvl9pPr>
    </p:titleStyle>
    <p:bodyStyle>
      <a:lvl1pPr marL="214288" indent="-214288" algn="l" rtl="0" eaLnBrk="0" fontAlgn="base" hangingPunct="0">
        <a:spcBef>
          <a:spcPct val="50000"/>
        </a:spcBef>
        <a:spcAft>
          <a:spcPct val="0"/>
        </a:spcAft>
        <a:buClr>
          <a:srgbClr val="151C77"/>
        </a:buClr>
        <a:buSzPct val="80000"/>
        <a:buFont typeface="Wingdings" pitchFamily="2" charset="2"/>
        <a:buChar char="n"/>
        <a:defRPr sz="1500" b="1">
          <a:solidFill>
            <a:schemeClr val="tx1"/>
          </a:solidFill>
          <a:latin typeface="+mn-lt"/>
          <a:ea typeface="+mn-ea"/>
          <a:cs typeface="+mn-cs"/>
        </a:defRPr>
      </a:lvl1pPr>
      <a:lvl2pPr marL="516671" indent="-211907"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2pPr>
      <a:lvl3pPr marL="770245" indent="-167859"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3pPr>
      <a:lvl4pPr marL="1200010" indent="-171430"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4pPr>
      <a:lvl5pPr marL="1542869"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5pPr>
      <a:lvl6pPr marL="1885730"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6pPr>
      <a:lvl7pPr marL="2228590"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7pPr>
      <a:lvl8pPr marL="2571449"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8pPr>
      <a:lvl9pPr marL="2914310"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9pPr>
    </p:bodyStyle>
    <p:otherStyle>
      <a:defPPr>
        <a:defRPr lang="en-US"/>
      </a:defPPr>
      <a:lvl1pPr marL="0" algn="l" defTabSz="685720" rtl="0" eaLnBrk="1" latinLnBrk="0" hangingPunct="1">
        <a:defRPr sz="1350" kern="1200">
          <a:solidFill>
            <a:schemeClr val="tx1"/>
          </a:solidFill>
          <a:latin typeface="+mn-lt"/>
          <a:ea typeface="+mn-ea"/>
          <a:cs typeface="+mn-cs"/>
        </a:defRPr>
      </a:lvl1pPr>
      <a:lvl2pPr marL="342860" algn="l" defTabSz="685720" rtl="0" eaLnBrk="1" latinLnBrk="0" hangingPunct="1">
        <a:defRPr sz="1350" kern="1200">
          <a:solidFill>
            <a:schemeClr val="tx1"/>
          </a:solidFill>
          <a:latin typeface="+mn-lt"/>
          <a:ea typeface="+mn-ea"/>
          <a:cs typeface="+mn-cs"/>
        </a:defRPr>
      </a:lvl2pPr>
      <a:lvl3pPr marL="685720" algn="l" defTabSz="685720" rtl="0" eaLnBrk="1" latinLnBrk="0" hangingPunct="1">
        <a:defRPr sz="1350" kern="1200">
          <a:solidFill>
            <a:schemeClr val="tx1"/>
          </a:solidFill>
          <a:latin typeface="+mn-lt"/>
          <a:ea typeface="+mn-ea"/>
          <a:cs typeface="+mn-cs"/>
        </a:defRPr>
      </a:lvl3pPr>
      <a:lvl4pPr marL="1028580" algn="l" defTabSz="685720" rtl="0" eaLnBrk="1" latinLnBrk="0" hangingPunct="1">
        <a:defRPr sz="1350" kern="1200">
          <a:solidFill>
            <a:schemeClr val="tx1"/>
          </a:solidFill>
          <a:latin typeface="+mn-lt"/>
          <a:ea typeface="+mn-ea"/>
          <a:cs typeface="+mn-cs"/>
        </a:defRPr>
      </a:lvl4pPr>
      <a:lvl5pPr marL="1371440" algn="l" defTabSz="685720" rtl="0" eaLnBrk="1" latinLnBrk="0" hangingPunct="1">
        <a:defRPr sz="1350" kern="1200">
          <a:solidFill>
            <a:schemeClr val="tx1"/>
          </a:solidFill>
          <a:latin typeface="+mn-lt"/>
          <a:ea typeface="+mn-ea"/>
          <a:cs typeface="+mn-cs"/>
        </a:defRPr>
      </a:lvl5pPr>
      <a:lvl6pPr marL="1714300" algn="l" defTabSz="685720" rtl="0" eaLnBrk="1" latinLnBrk="0" hangingPunct="1">
        <a:defRPr sz="1350" kern="1200">
          <a:solidFill>
            <a:schemeClr val="tx1"/>
          </a:solidFill>
          <a:latin typeface="+mn-lt"/>
          <a:ea typeface="+mn-ea"/>
          <a:cs typeface="+mn-cs"/>
        </a:defRPr>
      </a:lvl6pPr>
      <a:lvl7pPr marL="2057159" algn="l" defTabSz="685720" rtl="0" eaLnBrk="1" latinLnBrk="0" hangingPunct="1">
        <a:defRPr sz="1350" kern="1200">
          <a:solidFill>
            <a:schemeClr val="tx1"/>
          </a:solidFill>
          <a:latin typeface="+mn-lt"/>
          <a:ea typeface="+mn-ea"/>
          <a:cs typeface="+mn-cs"/>
        </a:defRPr>
      </a:lvl7pPr>
      <a:lvl8pPr marL="2400020" algn="l" defTabSz="685720" rtl="0" eaLnBrk="1" latinLnBrk="0" hangingPunct="1">
        <a:defRPr sz="1350" kern="1200">
          <a:solidFill>
            <a:schemeClr val="tx1"/>
          </a:solidFill>
          <a:latin typeface="+mn-lt"/>
          <a:ea typeface="+mn-ea"/>
          <a:cs typeface="+mn-cs"/>
        </a:defRPr>
      </a:lvl8pPr>
      <a:lvl9pPr marL="2742879" algn="l" defTabSz="68572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58050" name="Rectangle 2"/>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spcBef>
                <a:spcPct val="0"/>
              </a:spcBef>
              <a:defRPr sz="750" b="0" i="0">
                <a:solidFill>
                  <a:srgbClr val="969696"/>
                </a:solidFill>
                <a:latin typeface="Arial" charset="0"/>
              </a:defRPr>
            </a:lvl1pPr>
          </a:lstStyle>
          <a:p>
            <a:pPr defTabSz="685720" fontAlgn="base">
              <a:spcAft>
                <a:spcPct val="0"/>
              </a:spcAft>
              <a:defRPr/>
            </a:pPr>
            <a:fld id="{D5B776A3-3067-469E-826A-328A7534C406}" type="slidenum">
              <a:rPr lang="en-US" smtClean="0"/>
              <a:pPr defTabSz="685720" fontAlgn="base">
                <a:spcAft>
                  <a:spcPct val="0"/>
                </a:spcAft>
                <a:defRPr/>
              </a:pPr>
              <a:t>‹#›</a:t>
            </a:fld>
            <a:endParaRPr lang="en-US" dirty="0">
              <a:solidFill>
                <a:srgbClr val="808080"/>
              </a:solidFill>
            </a:endParaRPr>
          </a:p>
        </p:txBody>
      </p:sp>
      <p:sp>
        <p:nvSpPr>
          <p:cNvPr id="258051" name="Text Box 3"/>
          <p:cNvSpPr txBox="1">
            <a:spLocks noChangeArrowheads="1"/>
          </p:cNvSpPr>
          <p:nvPr userDrawn="1"/>
        </p:nvSpPr>
        <p:spPr bwMode="auto">
          <a:xfrm>
            <a:off x="4309533" y="6029077"/>
            <a:ext cx="3572933" cy="253908"/>
          </a:xfrm>
          <a:prstGeom prst="rect">
            <a:avLst/>
          </a:prstGeom>
          <a:noFill/>
          <a:ln w="9525">
            <a:noFill/>
            <a:miter lim="800000"/>
            <a:headEnd/>
            <a:tailEnd/>
          </a:ln>
          <a:effectLst/>
        </p:spPr>
        <p:txBody>
          <a:bodyPr wrap="square" lIns="68572" tIns="34286" rIns="68572" bIns="34286">
            <a:spAutoFit/>
          </a:bodyPr>
          <a:lstStyle/>
          <a:p>
            <a:pPr algn="ctr" defTabSz="685720" fontAlgn="base">
              <a:spcBef>
                <a:spcPct val="50000"/>
              </a:spcBef>
              <a:spcAft>
                <a:spcPct val="0"/>
              </a:spcAft>
              <a:defRPr/>
            </a:pPr>
            <a:r>
              <a:rPr lang="en-US" sz="1200" b="1" i="1" kern="1200" dirty="0">
                <a:solidFill>
                  <a:srgbClr val="002060"/>
                </a:solidFill>
                <a:effectLst/>
                <a:latin typeface="+mn-lt"/>
                <a:ea typeface="+mn-ea"/>
                <a:cs typeface="+mn-cs"/>
              </a:rPr>
              <a:t>America’s Airlift Wing…Mobility</a:t>
            </a:r>
            <a:r>
              <a:rPr lang="en-US" sz="1200" b="1" i="1" kern="1200" baseline="0" dirty="0">
                <a:solidFill>
                  <a:srgbClr val="002060"/>
                </a:solidFill>
                <a:effectLst/>
                <a:latin typeface="+mn-lt"/>
                <a:ea typeface="+mn-ea"/>
                <a:cs typeface="+mn-cs"/>
              </a:rPr>
              <a:t> Warfighters</a:t>
            </a:r>
            <a:endParaRPr lang="en-US" sz="1200" b="1" i="1" kern="1200" dirty="0">
              <a:solidFill>
                <a:srgbClr val="002060"/>
              </a:solidFill>
              <a:latin typeface="+mn-lt"/>
              <a:ea typeface="+mn-ea"/>
              <a:cs typeface="Arial" charset="0"/>
            </a:endParaRPr>
          </a:p>
        </p:txBody>
      </p:sp>
      <p:sp>
        <p:nvSpPr>
          <p:cNvPr id="1028" name="Rectangle 4"/>
          <p:cNvSpPr>
            <a:spLocks noGrp="1" noChangeArrowheads="1"/>
          </p:cNvSpPr>
          <p:nvPr>
            <p:ph type="title"/>
          </p:nvPr>
        </p:nvSpPr>
        <p:spPr bwMode="auto">
          <a:xfrm>
            <a:off x="2392169" y="109826"/>
            <a:ext cx="7461251" cy="885757"/>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258053" name="Line 5"/>
          <p:cNvSpPr>
            <a:spLocks noChangeShapeType="1"/>
          </p:cNvSpPr>
          <p:nvPr/>
        </p:nvSpPr>
        <p:spPr bwMode="auto">
          <a:xfrm>
            <a:off x="558991" y="6292117"/>
            <a:ext cx="11176000" cy="0"/>
          </a:xfrm>
          <a:prstGeom prst="line">
            <a:avLst/>
          </a:prstGeom>
          <a:noFill/>
          <a:ln w="57150">
            <a:solidFill>
              <a:srgbClr val="FFC000"/>
            </a:solidFill>
            <a:round/>
            <a:headEnd/>
            <a:tailEnd/>
          </a:ln>
          <a:effectLst/>
        </p:spPr>
        <p:txBody>
          <a:bodyPr wrap="none" lIns="68572" tIns="34286" rIns="68572" bIns="34286" anchor="ctr"/>
          <a:lstStyle/>
          <a:p>
            <a:pPr algn="ctr" defTabSz="685720" fontAlgn="base">
              <a:spcBef>
                <a:spcPct val="50000"/>
              </a:spcBef>
              <a:spcAft>
                <a:spcPct val="0"/>
              </a:spcAft>
              <a:defRPr/>
            </a:pPr>
            <a:endParaRPr lang="en-US" sz="1350" b="1" i="1" dirty="0">
              <a:solidFill>
                <a:srgbClr val="003399"/>
              </a:solidFill>
            </a:endParaRPr>
          </a:p>
        </p:txBody>
      </p:sp>
      <p:sp>
        <p:nvSpPr>
          <p:cNvPr id="258054" name="Line 6"/>
          <p:cNvSpPr>
            <a:spLocks noChangeShapeType="1"/>
          </p:cNvSpPr>
          <p:nvPr/>
        </p:nvSpPr>
        <p:spPr bwMode="auto">
          <a:xfrm>
            <a:off x="534795" y="1141464"/>
            <a:ext cx="11176000" cy="0"/>
          </a:xfrm>
          <a:prstGeom prst="line">
            <a:avLst/>
          </a:prstGeom>
          <a:noFill/>
          <a:ln w="57150">
            <a:solidFill>
              <a:srgbClr val="FFC000"/>
            </a:solidFill>
            <a:round/>
            <a:headEnd/>
            <a:tailEnd/>
          </a:ln>
          <a:effectLst/>
        </p:spPr>
        <p:txBody>
          <a:bodyPr wrap="none" lIns="68572" tIns="34286" rIns="68572" bIns="34286" anchor="ctr"/>
          <a:lstStyle/>
          <a:p>
            <a:pPr algn="ctr" defTabSz="685720" fontAlgn="base">
              <a:spcBef>
                <a:spcPct val="50000"/>
              </a:spcBef>
              <a:spcAft>
                <a:spcPct val="0"/>
              </a:spcAft>
              <a:defRPr/>
            </a:pPr>
            <a:endParaRPr lang="en-US" sz="1350" b="1" i="1" dirty="0">
              <a:solidFill>
                <a:srgbClr val="003399"/>
              </a:solidFill>
            </a:endParaRPr>
          </a:p>
        </p:txBody>
      </p:sp>
      <p:pic>
        <p:nvPicPr>
          <p:cNvPr id="9" name="Picture 3" descr="chrmblue_std"/>
          <p:cNvPicPr>
            <a:picLocks noChangeAspect="1" noChangeArrowheads="1"/>
          </p:cNvPicPr>
          <p:nvPr/>
        </p:nvPicPr>
        <p:blipFill>
          <a:blip r:embed="rId5" cstate="print"/>
          <a:srcRect/>
          <a:stretch>
            <a:fillRect/>
          </a:stretch>
        </p:blipFill>
        <p:spPr bwMode="auto">
          <a:xfrm>
            <a:off x="190508" y="6359710"/>
            <a:ext cx="443684" cy="407707"/>
          </a:xfrm>
          <a:prstGeom prst="rect">
            <a:avLst/>
          </a:prstGeom>
          <a:noFill/>
          <a:ln w="9525">
            <a:noFill/>
            <a:miter lim="800000"/>
            <a:headEnd/>
            <a:tailEnd/>
          </a:ln>
          <a:effectLst>
            <a:outerShdw blurRad="50800" dist="50800" dir="5400000" sx="1000" sy="1000" algn="ctr" rotWithShape="0">
              <a:srgbClr val="000000">
                <a:alpha val="0"/>
              </a:srgbClr>
            </a:outerShdw>
          </a:effectLst>
        </p:spPr>
      </p:pic>
      <p:sp>
        <p:nvSpPr>
          <p:cNvPr id="11" name="Rectangle 12"/>
          <p:cNvSpPr>
            <a:spLocks noChangeArrowheads="1"/>
          </p:cNvSpPr>
          <p:nvPr/>
        </p:nvSpPr>
        <p:spPr bwMode="auto">
          <a:xfrm>
            <a:off x="1" y="3"/>
            <a:ext cx="922039" cy="207741"/>
          </a:xfrm>
          <a:prstGeom prst="rect">
            <a:avLst/>
          </a:prstGeom>
          <a:noFill/>
          <a:ln w="9525">
            <a:noFill/>
            <a:miter lim="800000"/>
            <a:headEnd/>
            <a:tailEnd/>
          </a:ln>
          <a:effectLst/>
        </p:spPr>
        <p:txBody>
          <a:bodyPr wrap="none" lIns="34286" tIns="34286" rIns="34286" bIns="34286">
            <a:spAutoFit/>
          </a:bodyPr>
          <a:lstStyle/>
          <a:p>
            <a:pPr defTabSz="685720" fontAlgn="base">
              <a:spcBef>
                <a:spcPct val="0"/>
              </a:spcBef>
              <a:spcAft>
                <a:spcPct val="0"/>
              </a:spcAft>
              <a:defRPr/>
            </a:pPr>
            <a:r>
              <a:rPr lang="en-US" sz="900" b="1" i="1" dirty="0">
                <a:solidFill>
                  <a:srgbClr val="006600"/>
                </a:solidFill>
              </a:rPr>
              <a:t>UNCLASSIFIED</a:t>
            </a:r>
          </a:p>
        </p:txBody>
      </p:sp>
      <p:pic>
        <p:nvPicPr>
          <p:cNvPr id="2" name="Picture 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4306" y="207744"/>
            <a:ext cx="807734" cy="787839"/>
          </a:xfrm>
          <a:prstGeom prst="rect">
            <a:avLst/>
          </a:prstGeom>
        </p:spPr>
      </p:pic>
      <p:pic>
        <p:nvPicPr>
          <p:cNvPr id="13" name="Picture 12" descr="cid:image001.png@01CB9307.13FF1750"/>
          <p:cNvPicPr/>
          <p:nvPr userDrawn="1"/>
        </p:nvPicPr>
        <p:blipFill>
          <a:blip r:embed="rId7" r:link="rId8" cstate="print"/>
          <a:srcRect/>
          <a:stretch>
            <a:fillRect/>
          </a:stretch>
        </p:blipFill>
        <p:spPr bwMode="auto">
          <a:xfrm>
            <a:off x="1871795" y="6392522"/>
            <a:ext cx="8538336" cy="404668"/>
          </a:xfrm>
          <a:prstGeom prst="rect">
            <a:avLst/>
          </a:prstGeom>
          <a:noFill/>
          <a:ln w="9525">
            <a:noFill/>
            <a:miter lim="800000"/>
            <a:headEnd/>
            <a:tailEnd/>
          </a:ln>
        </p:spPr>
      </p:pic>
      <p:pic>
        <p:nvPicPr>
          <p:cNvPr id="14" name="Picture 9" descr="mcchord2"/>
          <p:cNvPicPr>
            <a:picLocks noChangeAspect="1" noChangeArrowheads="1"/>
          </p:cNvPicPr>
          <p:nvPr userDrawn="1"/>
        </p:nvPicPr>
        <p:blipFill>
          <a:blip r:embed="rId9" cstate="print"/>
          <a:srcRect/>
          <a:stretch>
            <a:fillRect/>
          </a:stretch>
        </p:blipFill>
        <p:spPr bwMode="auto">
          <a:xfrm rot="451193">
            <a:off x="10088831" y="335928"/>
            <a:ext cx="2052945" cy="643688"/>
          </a:xfrm>
          <a:prstGeom prst="rect">
            <a:avLst/>
          </a:prstGeom>
          <a:noFill/>
          <a:ln w="9525">
            <a:noFill/>
            <a:miter lim="800000"/>
            <a:headEnd/>
            <a:tailEnd/>
          </a:ln>
        </p:spPr>
      </p:pic>
      <p:sp>
        <p:nvSpPr>
          <p:cNvPr id="15" name="TextBox 14"/>
          <p:cNvSpPr txBox="1"/>
          <p:nvPr userDrawn="1"/>
        </p:nvSpPr>
        <p:spPr>
          <a:xfrm>
            <a:off x="11317493" y="895515"/>
            <a:ext cx="924377" cy="215444"/>
          </a:xfrm>
          <a:prstGeom prst="rect">
            <a:avLst/>
          </a:prstGeom>
          <a:noFill/>
        </p:spPr>
        <p:txBody>
          <a:bodyPr wrap="square" rtlCol="0">
            <a:spAutoFit/>
          </a:bodyPr>
          <a:lstStyle/>
          <a:p>
            <a:r>
              <a:rPr lang="en-US" sz="800" b="1" dirty="0">
                <a:solidFill>
                  <a:srgbClr val="7F7F80"/>
                </a:solidFill>
                <a:latin typeface="Arial" panose="020B0604020202020204" pitchFamily="34" charset="0"/>
                <a:cs typeface="Arial" panose="020B0604020202020204" pitchFamily="34" charset="0"/>
              </a:rPr>
              <a:t>Team</a:t>
            </a:r>
            <a:r>
              <a:rPr lang="en-US" sz="800" b="1" baseline="0" dirty="0">
                <a:solidFill>
                  <a:srgbClr val="7F7F80"/>
                </a:solidFill>
                <a:latin typeface="Arial" panose="020B0604020202020204" pitchFamily="34" charset="0"/>
                <a:cs typeface="Arial" panose="020B0604020202020204" pitchFamily="34" charset="0"/>
              </a:rPr>
              <a:t> </a:t>
            </a:r>
            <a:r>
              <a:rPr lang="en-US" sz="800" b="1" baseline="0" dirty="0" err="1">
                <a:solidFill>
                  <a:srgbClr val="7F7F80"/>
                </a:solidFill>
                <a:latin typeface="Arial" panose="020B0604020202020204" pitchFamily="34" charset="0"/>
                <a:cs typeface="Arial" panose="020B0604020202020204" pitchFamily="34" charset="0"/>
              </a:rPr>
              <a:t>McChord</a:t>
            </a:r>
            <a:endParaRPr lang="en-US" sz="800" b="1" dirty="0">
              <a:solidFill>
                <a:srgbClr val="7F7F8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040955"/>
      </p:ext>
    </p:extLst>
  </p:cSld>
  <p:clrMap bg1="dk1" tx1="lt1" bg2="dk2" tx2="lt2" accent1="accent1" accent2="accent2" accent3="accent3" accent4="accent4" accent5="accent5" accent6="accent6" hlink="hlink" folHlink="folHlink"/>
  <p:sldLayoutIdLst>
    <p:sldLayoutId id="2147483809" r:id="rId1"/>
    <p:sldLayoutId id="2147483810" r:id="rId2"/>
    <p:sldLayoutId id="2147483811" r:id="rId3"/>
  </p:sldLayoutIdLst>
  <p:hf hdr="0" dt="0"/>
  <p:txStyles>
    <p:titleStyle>
      <a:lvl1pPr algn="ctr" rtl="0" eaLnBrk="0" fontAlgn="base" hangingPunct="0">
        <a:spcBef>
          <a:spcPct val="0"/>
        </a:spcBef>
        <a:spcAft>
          <a:spcPct val="0"/>
        </a:spcAft>
        <a:defRPr sz="3600" b="1" i="1">
          <a:solidFill>
            <a:srgbClr val="000066"/>
          </a:solidFill>
          <a:latin typeface="Georgia" panose="02040502050405020303" pitchFamily="18" charset="0"/>
          <a:ea typeface="+mj-ea"/>
          <a:cs typeface="+mj-cs"/>
        </a:defRPr>
      </a:lvl1pPr>
      <a:lvl2pPr algn="ctr" rtl="0" eaLnBrk="0" fontAlgn="base" hangingPunct="0">
        <a:spcBef>
          <a:spcPct val="0"/>
        </a:spcBef>
        <a:spcAft>
          <a:spcPct val="0"/>
        </a:spcAft>
        <a:defRPr sz="2700" b="1" i="1">
          <a:solidFill>
            <a:srgbClr val="151C77"/>
          </a:solidFill>
          <a:latin typeface="Arial" charset="0"/>
        </a:defRPr>
      </a:lvl2pPr>
      <a:lvl3pPr algn="ctr" rtl="0" eaLnBrk="0" fontAlgn="base" hangingPunct="0">
        <a:spcBef>
          <a:spcPct val="0"/>
        </a:spcBef>
        <a:spcAft>
          <a:spcPct val="0"/>
        </a:spcAft>
        <a:defRPr sz="2700" b="1" i="1">
          <a:solidFill>
            <a:srgbClr val="151C77"/>
          </a:solidFill>
          <a:latin typeface="Arial" charset="0"/>
        </a:defRPr>
      </a:lvl3pPr>
      <a:lvl4pPr algn="ctr" rtl="0" eaLnBrk="0" fontAlgn="base" hangingPunct="0">
        <a:spcBef>
          <a:spcPct val="0"/>
        </a:spcBef>
        <a:spcAft>
          <a:spcPct val="0"/>
        </a:spcAft>
        <a:defRPr sz="2700" b="1" i="1">
          <a:solidFill>
            <a:srgbClr val="151C77"/>
          </a:solidFill>
          <a:latin typeface="Arial" charset="0"/>
        </a:defRPr>
      </a:lvl4pPr>
      <a:lvl5pPr algn="ctr" rtl="0" eaLnBrk="0" fontAlgn="base" hangingPunct="0">
        <a:spcBef>
          <a:spcPct val="0"/>
        </a:spcBef>
        <a:spcAft>
          <a:spcPct val="0"/>
        </a:spcAft>
        <a:defRPr sz="2700" b="1" i="1">
          <a:solidFill>
            <a:srgbClr val="151C77"/>
          </a:solidFill>
          <a:latin typeface="Arial" charset="0"/>
        </a:defRPr>
      </a:lvl5pPr>
      <a:lvl6pPr marL="342860" algn="ctr" rtl="0" eaLnBrk="0" fontAlgn="base" hangingPunct="0">
        <a:spcBef>
          <a:spcPct val="0"/>
        </a:spcBef>
        <a:spcAft>
          <a:spcPct val="0"/>
        </a:spcAft>
        <a:defRPr sz="2700" b="1" i="1">
          <a:solidFill>
            <a:srgbClr val="151C77"/>
          </a:solidFill>
          <a:latin typeface="Arial" charset="0"/>
        </a:defRPr>
      </a:lvl6pPr>
      <a:lvl7pPr marL="685720" algn="ctr" rtl="0" eaLnBrk="0" fontAlgn="base" hangingPunct="0">
        <a:spcBef>
          <a:spcPct val="0"/>
        </a:spcBef>
        <a:spcAft>
          <a:spcPct val="0"/>
        </a:spcAft>
        <a:defRPr sz="2700" b="1" i="1">
          <a:solidFill>
            <a:srgbClr val="151C77"/>
          </a:solidFill>
          <a:latin typeface="Arial" charset="0"/>
        </a:defRPr>
      </a:lvl7pPr>
      <a:lvl8pPr marL="1028580" algn="ctr" rtl="0" eaLnBrk="0" fontAlgn="base" hangingPunct="0">
        <a:spcBef>
          <a:spcPct val="0"/>
        </a:spcBef>
        <a:spcAft>
          <a:spcPct val="0"/>
        </a:spcAft>
        <a:defRPr sz="2700" b="1" i="1">
          <a:solidFill>
            <a:srgbClr val="151C77"/>
          </a:solidFill>
          <a:latin typeface="Arial" charset="0"/>
        </a:defRPr>
      </a:lvl8pPr>
      <a:lvl9pPr marL="1371440" algn="ctr" rtl="0" eaLnBrk="0" fontAlgn="base" hangingPunct="0">
        <a:spcBef>
          <a:spcPct val="0"/>
        </a:spcBef>
        <a:spcAft>
          <a:spcPct val="0"/>
        </a:spcAft>
        <a:defRPr sz="2700" b="1" i="1">
          <a:solidFill>
            <a:srgbClr val="151C77"/>
          </a:solidFill>
          <a:latin typeface="Arial" charset="0"/>
        </a:defRPr>
      </a:lvl9pPr>
    </p:titleStyle>
    <p:bodyStyle>
      <a:lvl1pPr marL="214288" indent="-214288" algn="l" rtl="0" eaLnBrk="0" fontAlgn="base" hangingPunct="0">
        <a:spcBef>
          <a:spcPct val="50000"/>
        </a:spcBef>
        <a:spcAft>
          <a:spcPct val="0"/>
        </a:spcAft>
        <a:buClr>
          <a:srgbClr val="151C77"/>
        </a:buClr>
        <a:buSzPct val="80000"/>
        <a:buFont typeface="Wingdings" pitchFamily="2" charset="2"/>
        <a:buChar char="n"/>
        <a:defRPr sz="1500" b="1">
          <a:solidFill>
            <a:schemeClr val="tx1"/>
          </a:solidFill>
          <a:latin typeface="+mn-lt"/>
          <a:ea typeface="+mn-ea"/>
          <a:cs typeface="+mn-cs"/>
        </a:defRPr>
      </a:lvl1pPr>
      <a:lvl2pPr marL="516671" indent="-211907"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2pPr>
      <a:lvl3pPr marL="770245" indent="-167859"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3pPr>
      <a:lvl4pPr marL="1200010" indent="-171430"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4pPr>
      <a:lvl5pPr marL="1542869"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5pPr>
      <a:lvl6pPr marL="1885730"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6pPr>
      <a:lvl7pPr marL="2228590"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7pPr>
      <a:lvl8pPr marL="2571449"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8pPr>
      <a:lvl9pPr marL="2914310" indent="-17143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9pPr>
    </p:bodyStyle>
    <p:otherStyle>
      <a:defPPr>
        <a:defRPr lang="en-US"/>
      </a:defPPr>
      <a:lvl1pPr marL="0" algn="l" defTabSz="685720" rtl="0" eaLnBrk="1" latinLnBrk="0" hangingPunct="1">
        <a:defRPr sz="1350" kern="1200">
          <a:solidFill>
            <a:schemeClr val="tx1"/>
          </a:solidFill>
          <a:latin typeface="+mn-lt"/>
          <a:ea typeface="+mn-ea"/>
          <a:cs typeface="+mn-cs"/>
        </a:defRPr>
      </a:lvl1pPr>
      <a:lvl2pPr marL="342860" algn="l" defTabSz="685720" rtl="0" eaLnBrk="1" latinLnBrk="0" hangingPunct="1">
        <a:defRPr sz="1350" kern="1200">
          <a:solidFill>
            <a:schemeClr val="tx1"/>
          </a:solidFill>
          <a:latin typeface="+mn-lt"/>
          <a:ea typeface="+mn-ea"/>
          <a:cs typeface="+mn-cs"/>
        </a:defRPr>
      </a:lvl2pPr>
      <a:lvl3pPr marL="685720" algn="l" defTabSz="685720" rtl="0" eaLnBrk="1" latinLnBrk="0" hangingPunct="1">
        <a:defRPr sz="1350" kern="1200">
          <a:solidFill>
            <a:schemeClr val="tx1"/>
          </a:solidFill>
          <a:latin typeface="+mn-lt"/>
          <a:ea typeface="+mn-ea"/>
          <a:cs typeface="+mn-cs"/>
        </a:defRPr>
      </a:lvl3pPr>
      <a:lvl4pPr marL="1028580" algn="l" defTabSz="685720" rtl="0" eaLnBrk="1" latinLnBrk="0" hangingPunct="1">
        <a:defRPr sz="1350" kern="1200">
          <a:solidFill>
            <a:schemeClr val="tx1"/>
          </a:solidFill>
          <a:latin typeface="+mn-lt"/>
          <a:ea typeface="+mn-ea"/>
          <a:cs typeface="+mn-cs"/>
        </a:defRPr>
      </a:lvl4pPr>
      <a:lvl5pPr marL="1371440" algn="l" defTabSz="685720" rtl="0" eaLnBrk="1" latinLnBrk="0" hangingPunct="1">
        <a:defRPr sz="1350" kern="1200">
          <a:solidFill>
            <a:schemeClr val="tx1"/>
          </a:solidFill>
          <a:latin typeface="+mn-lt"/>
          <a:ea typeface="+mn-ea"/>
          <a:cs typeface="+mn-cs"/>
        </a:defRPr>
      </a:lvl5pPr>
      <a:lvl6pPr marL="1714300" algn="l" defTabSz="685720" rtl="0" eaLnBrk="1" latinLnBrk="0" hangingPunct="1">
        <a:defRPr sz="1350" kern="1200">
          <a:solidFill>
            <a:schemeClr val="tx1"/>
          </a:solidFill>
          <a:latin typeface="+mn-lt"/>
          <a:ea typeface="+mn-ea"/>
          <a:cs typeface="+mn-cs"/>
        </a:defRPr>
      </a:lvl6pPr>
      <a:lvl7pPr marL="2057159" algn="l" defTabSz="685720" rtl="0" eaLnBrk="1" latinLnBrk="0" hangingPunct="1">
        <a:defRPr sz="1350" kern="1200">
          <a:solidFill>
            <a:schemeClr val="tx1"/>
          </a:solidFill>
          <a:latin typeface="+mn-lt"/>
          <a:ea typeface="+mn-ea"/>
          <a:cs typeface="+mn-cs"/>
        </a:defRPr>
      </a:lvl7pPr>
      <a:lvl8pPr marL="2400020" algn="l" defTabSz="685720" rtl="0" eaLnBrk="1" latinLnBrk="0" hangingPunct="1">
        <a:defRPr sz="1350" kern="1200">
          <a:solidFill>
            <a:schemeClr val="tx1"/>
          </a:solidFill>
          <a:latin typeface="+mn-lt"/>
          <a:ea typeface="+mn-ea"/>
          <a:cs typeface="+mn-cs"/>
        </a:defRPr>
      </a:lvl8pPr>
      <a:lvl9pPr marL="2742879" algn="l" defTabSz="68572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1A8D7-933E-49F2-A95A-005887F966A7}" type="datetimeFigureOut">
              <a:rPr lang="en-US" smtClean="0"/>
              <a:t>11/08/2024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FFADD-7C82-4F8B-B9D1-5EAEE96DAF22}" type="slidenum">
              <a:rPr lang="en-US" smtClean="0"/>
              <a:t>‹#›</a:t>
            </a:fld>
            <a:endParaRPr lang="en-US"/>
          </a:p>
        </p:txBody>
      </p:sp>
    </p:spTree>
    <p:extLst>
      <p:ext uri="{BB962C8B-B14F-4D97-AF65-F5344CB8AC3E}">
        <p14:creationId xmlns:p14="http://schemas.microsoft.com/office/powerpoint/2010/main" val="21168625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2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11/08/2024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8224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1A8D7-933E-49F2-A95A-005887F966A7}" type="datetimeFigureOut">
              <a:rPr lang="en-US" smtClean="0"/>
              <a:t>11/08/2024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FFADD-7C82-4F8B-B9D1-5EAEE96DAF22}" type="slidenum">
              <a:rPr lang="en-US" smtClean="0"/>
              <a:t>‹#›</a:t>
            </a:fld>
            <a:endParaRPr lang="en-US"/>
          </a:p>
        </p:txBody>
      </p:sp>
    </p:spTree>
    <p:extLst>
      <p:ext uri="{BB962C8B-B14F-4D97-AF65-F5344CB8AC3E}">
        <p14:creationId xmlns:p14="http://schemas.microsoft.com/office/powerpoint/2010/main" val="203710955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C8y41kpIw-8"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12.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45.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45.xml"/><Relationship Id="rId5" Type="http://schemas.openxmlformats.org/officeDocument/2006/relationships/image" Target="../media/image56.png"/><Relationship Id="rId4" Type="http://schemas.openxmlformats.org/officeDocument/2006/relationships/image" Target="cid:3ce68b90-8003-4783-97e8-e68e18c68e2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45.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65.jp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8.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24.jpeg"/><Relationship Id="rId11"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jp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0.xml"/><Relationship Id="rId6" Type="http://schemas.openxmlformats.org/officeDocument/2006/relationships/image" Target="../media/image38.jpeg"/><Relationship Id="rId11" Type="http://schemas.openxmlformats.org/officeDocument/2006/relationships/image" Target="../media/image42.pn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image" Target="../media/image36.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1692"/>
            <a:ext cx="10515600" cy="1325563"/>
          </a:xfrm>
        </p:spPr>
        <p:txBody>
          <a:bodyPr>
            <a:normAutofit fontScale="90000"/>
          </a:bodyPr>
          <a:lstStyle/>
          <a:p>
            <a:pPr algn="ctr"/>
            <a:r>
              <a:rPr lang="en-US" sz="3600" dirty="0">
                <a:solidFill>
                  <a:srgbClr val="006600"/>
                </a:solidFill>
                <a:latin typeface="Stencil" panose="040409050D0802020404" pitchFamily="82" charset="0"/>
              </a:rPr>
              <a:t>Elected Officials Council</a:t>
            </a:r>
            <a:br>
              <a:rPr lang="en-US" sz="3600" dirty="0">
                <a:solidFill>
                  <a:srgbClr val="006600"/>
                </a:solidFill>
                <a:latin typeface="Stencil" panose="040409050D0802020404" pitchFamily="82" charset="0"/>
              </a:rPr>
            </a:br>
            <a:r>
              <a:rPr lang="en-US" sz="3100" dirty="0">
                <a:latin typeface="Arial Rounded MT Bold" panose="020F0704030504030204" pitchFamily="34" charset="0"/>
              </a:rPr>
              <a:t>7 NOV 2024 – 0800-1000</a:t>
            </a:r>
            <a:br>
              <a:rPr lang="en-US" sz="3100" dirty="0">
                <a:latin typeface="Arial Rounded MT Bold" panose="020F0704030504030204" pitchFamily="34" charset="0"/>
              </a:rPr>
            </a:br>
            <a:r>
              <a:rPr lang="en-US" sz="3100" dirty="0">
                <a:latin typeface="Arial Rounded MT Bold" panose="020F0704030504030204" pitchFamily="34" charset="0"/>
              </a:rPr>
              <a:t>Eagles Pride Golf Course</a:t>
            </a:r>
            <a:endParaRPr lang="en-US" sz="3600" dirty="0">
              <a:latin typeface="Arial Rounded MT Bold" panose="020F0704030504030204" pitchFamily="34" charset="0"/>
            </a:endParaRPr>
          </a:p>
        </p:txBody>
      </p:sp>
      <p:sp>
        <p:nvSpPr>
          <p:cNvPr id="3" name="Content Placeholder 2"/>
          <p:cNvSpPr>
            <a:spLocks noGrp="1"/>
          </p:cNvSpPr>
          <p:nvPr>
            <p:ph idx="1"/>
          </p:nvPr>
        </p:nvSpPr>
        <p:spPr>
          <a:xfrm>
            <a:off x="599440" y="2307543"/>
            <a:ext cx="10754360" cy="4022005"/>
          </a:xfrm>
        </p:spPr>
        <p:txBody>
          <a:bodyPr>
            <a:normAutofit fontScale="92500" lnSpcReduction="20000"/>
          </a:bodyPr>
          <a:lstStyle/>
          <a:p>
            <a:pPr>
              <a:buFont typeface="Wingdings" panose="05000000000000000000" pitchFamily="2" charset="2"/>
              <a:buChar char="§"/>
            </a:pPr>
            <a:r>
              <a:rPr lang="en-US" sz="2000" b="1" dirty="0">
                <a:solidFill>
                  <a:schemeClr val="tx1">
                    <a:lumMod val="95000"/>
                    <a:lumOff val="5000"/>
                  </a:schemeClr>
                </a:solidFill>
              </a:rPr>
              <a:t>0800 – Breakfast – Networking</a:t>
            </a:r>
          </a:p>
          <a:p>
            <a:pPr>
              <a:buFont typeface="Wingdings" panose="05000000000000000000" pitchFamily="2" charset="2"/>
              <a:buChar char="§"/>
            </a:pPr>
            <a:r>
              <a:rPr lang="en-US" sz="2000" b="1" dirty="0">
                <a:solidFill>
                  <a:schemeClr val="tx1">
                    <a:lumMod val="95000"/>
                    <a:lumOff val="5000"/>
                  </a:schemeClr>
                </a:solidFill>
              </a:rPr>
              <a:t>0825 – Admin Remarks / Sponsor Recognition</a:t>
            </a:r>
          </a:p>
          <a:p>
            <a:pPr>
              <a:buFont typeface="Wingdings" panose="05000000000000000000" pitchFamily="2" charset="2"/>
              <a:buChar char="§"/>
            </a:pPr>
            <a:r>
              <a:rPr lang="en-US" sz="2000" b="1" dirty="0">
                <a:solidFill>
                  <a:schemeClr val="tx1">
                    <a:lumMod val="95000"/>
                    <a:lumOff val="5000"/>
                  </a:schemeClr>
                </a:solidFill>
              </a:rPr>
              <a:t>0830 – Welcome from the City of Lakewood,  Mayor Jason Whalen  </a:t>
            </a:r>
          </a:p>
          <a:p>
            <a:pPr>
              <a:buFont typeface="Wingdings" panose="05000000000000000000" pitchFamily="2" charset="2"/>
              <a:buChar char="§"/>
            </a:pPr>
            <a:r>
              <a:rPr lang="en-US" sz="2000" b="1" dirty="0">
                <a:solidFill>
                  <a:schemeClr val="tx1">
                    <a:lumMod val="95000"/>
                    <a:lumOff val="5000"/>
                  </a:schemeClr>
                </a:solidFill>
              </a:rPr>
              <a:t>0835 – Remarks from the Nisqually Tribe, Chairman Ken Choke</a:t>
            </a:r>
          </a:p>
          <a:p>
            <a:pPr>
              <a:buFont typeface="Wingdings" panose="05000000000000000000" pitchFamily="2" charset="2"/>
              <a:buChar char="§"/>
            </a:pPr>
            <a:r>
              <a:rPr lang="en-US" sz="2000" b="1" dirty="0">
                <a:solidFill>
                  <a:schemeClr val="tx1">
                    <a:lumMod val="95000"/>
                    <a:lumOff val="5000"/>
                  </a:schemeClr>
                </a:solidFill>
              </a:rPr>
              <a:t>0840 - Award recognition – Mayor Whalen</a:t>
            </a:r>
          </a:p>
          <a:p>
            <a:pPr>
              <a:buFont typeface="Wingdings" panose="05000000000000000000" pitchFamily="2" charset="2"/>
              <a:buChar char="§"/>
            </a:pPr>
            <a:r>
              <a:rPr lang="en-US" sz="2000" b="1" dirty="0">
                <a:solidFill>
                  <a:schemeClr val="tx1">
                    <a:lumMod val="95000"/>
                    <a:lumOff val="5000"/>
                  </a:schemeClr>
                </a:solidFill>
              </a:rPr>
              <a:t>0845 – Remarks from Congresswoman Strickland, 10</a:t>
            </a:r>
            <a:r>
              <a:rPr lang="en-US" sz="2000" b="1" baseline="30000" dirty="0">
                <a:solidFill>
                  <a:schemeClr val="tx1">
                    <a:lumMod val="95000"/>
                    <a:lumOff val="5000"/>
                  </a:schemeClr>
                </a:solidFill>
              </a:rPr>
              <a:t>th</a:t>
            </a:r>
            <a:r>
              <a:rPr lang="en-US" sz="2000" b="1" dirty="0">
                <a:solidFill>
                  <a:schemeClr val="tx1">
                    <a:lumMod val="95000"/>
                    <a:lumOff val="5000"/>
                  </a:schemeClr>
                </a:solidFill>
              </a:rPr>
              <a:t> US Congressional District</a:t>
            </a:r>
          </a:p>
          <a:p>
            <a:pPr>
              <a:buFont typeface="Wingdings" panose="05000000000000000000" pitchFamily="2" charset="2"/>
              <a:buChar char="§"/>
            </a:pPr>
            <a:r>
              <a:rPr lang="en-US" sz="2000" b="1" dirty="0">
                <a:solidFill>
                  <a:schemeClr val="tx1">
                    <a:lumMod val="95000"/>
                    <a:lumOff val="5000"/>
                  </a:schemeClr>
                </a:solidFill>
              </a:rPr>
              <a:t>0855 – Remarks from I Corps, COL Phil Lamb, Chief of Staff</a:t>
            </a:r>
          </a:p>
          <a:p>
            <a:pPr>
              <a:buFont typeface="Wingdings" panose="05000000000000000000" pitchFamily="2" charset="2"/>
              <a:buChar char="§"/>
            </a:pPr>
            <a:r>
              <a:rPr lang="en-US" sz="2000" b="1" dirty="0">
                <a:solidFill>
                  <a:schemeClr val="tx1">
                    <a:lumMod val="95000"/>
                    <a:lumOff val="5000"/>
                  </a:schemeClr>
                </a:solidFill>
              </a:rPr>
              <a:t>0905 – Remarks from Madigan Army Hospital Commander, COL Hope Williamson-Younce </a:t>
            </a:r>
          </a:p>
          <a:p>
            <a:pPr>
              <a:buFont typeface="Wingdings" panose="05000000000000000000" pitchFamily="2" charset="2"/>
              <a:buChar char="§"/>
            </a:pPr>
            <a:r>
              <a:rPr lang="en-US" sz="2000" b="1" dirty="0">
                <a:solidFill>
                  <a:schemeClr val="tx1">
                    <a:lumMod val="95000"/>
                    <a:lumOff val="5000"/>
                  </a:schemeClr>
                </a:solidFill>
              </a:rPr>
              <a:t>0915 – 2025 Legislative Agenda Preview, Shelly Helder</a:t>
            </a:r>
            <a:endParaRPr lang="en-US" sz="1000" b="1" dirty="0">
              <a:solidFill>
                <a:schemeClr val="tx1">
                  <a:lumMod val="95000"/>
                  <a:lumOff val="5000"/>
                </a:schemeClr>
              </a:solidFill>
            </a:endParaRPr>
          </a:p>
          <a:p>
            <a:pPr>
              <a:buFont typeface="Wingdings" panose="05000000000000000000" pitchFamily="2" charset="2"/>
              <a:buChar char="§"/>
            </a:pPr>
            <a:r>
              <a:rPr lang="en-US" sz="2000" b="1" dirty="0">
                <a:solidFill>
                  <a:schemeClr val="tx1">
                    <a:lumMod val="95000"/>
                    <a:lumOff val="5000"/>
                  </a:schemeClr>
                </a:solidFill>
              </a:rPr>
              <a:t>0925 – 2024 SSMCP initiatives update &amp; 2025-2026 Work Plan, Bill Adamson &amp; Maria Tobin</a:t>
            </a:r>
          </a:p>
          <a:p>
            <a:pPr>
              <a:buFont typeface="Wingdings" panose="05000000000000000000" pitchFamily="2" charset="2"/>
              <a:buChar char="§"/>
            </a:pPr>
            <a:r>
              <a:rPr lang="en-US" sz="2000" b="1" dirty="0">
                <a:solidFill>
                  <a:schemeClr val="tx1">
                    <a:lumMod val="95000"/>
                    <a:lumOff val="5000"/>
                  </a:schemeClr>
                </a:solidFill>
              </a:rPr>
              <a:t>0950 </a:t>
            </a:r>
            <a:r>
              <a:rPr lang="en-US" sz="1400" b="1" dirty="0">
                <a:solidFill>
                  <a:schemeClr val="tx1">
                    <a:lumMod val="95000"/>
                    <a:lumOff val="5000"/>
                  </a:schemeClr>
                </a:solidFill>
              </a:rPr>
              <a:t>–– </a:t>
            </a:r>
            <a:r>
              <a:rPr lang="en-US" sz="2000" b="1" dirty="0">
                <a:solidFill>
                  <a:schemeClr val="tx1">
                    <a:lumMod val="95000"/>
                    <a:lumOff val="5000"/>
                  </a:schemeClr>
                </a:solidFill>
              </a:rPr>
              <a:t>Closing Remarks, Pierce County Executive Bruce Dammeier </a:t>
            </a:r>
          </a:p>
          <a:p>
            <a:pPr>
              <a:buFont typeface="Wingdings" panose="05000000000000000000" pitchFamily="2" charset="2"/>
              <a:buChar char="§"/>
            </a:pPr>
            <a:r>
              <a:rPr lang="en-US" sz="2000" b="1" dirty="0">
                <a:solidFill>
                  <a:schemeClr val="tx1">
                    <a:lumMod val="95000"/>
                    <a:lumOff val="5000"/>
                  </a:schemeClr>
                </a:solidFill>
              </a:rPr>
              <a:t>1000 – Adjourn, networking</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2" y="76698"/>
            <a:ext cx="447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Economic Development\1.SSMCP\ASSN OF DEFENSE COMMUNITIES\GAD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3664" y="90192"/>
            <a:ext cx="8567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4B776FC-897F-B8A5-7E6C-9689F85AA351}"/>
              </a:ext>
            </a:extLst>
          </p:cNvPr>
          <p:cNvSpPr txBox="1"/>
          <p:nvPr/>
        </p:nvSpPr>
        <p:spPr>
          <a:xfrm>
            <a:off x="8124704" y="2038849"/>
            <a:ext cx="3108960" cy="646331"/>
          </a:xfrm>
          <a:prstGeom prst="rect">
            <a:avLst/>
          </a:prstGeom>
          <a:solidFill>
            <a:srgbClr val="FFFF00"/>
          </a:solidFill>
          <a:ln w="28575">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143 registered as of 11.05.24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120 is max capacity</a:t>
            </a:r>
          </a:p>
        </p:txBody>
      </p:sp>
    </p:spTree>
    <p:extLst>
      <p:ext uri="{BB962C8B-B14F-4D97-AF65-F5344CB8AC3E}">
        <p14:creationId xmlns:p14="http://schemas.microsoft.com/office/powerpoint/2010/main" val="353061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66D0-0F35-F763-0986-64CAAC65E869}"/>
              </a:ext>
            </a:extLst>
          </p:cNvPr>
          <p:cNvSpPr>
            <a:spLocks noGrp="1"/>
          </p:cNvSpPr>
          <p:nvPr>
            <p:ph type="title"/>
          </p:nvPr>
        </p:nvSpPr>
        <p:spPr>
          <a:xfrm>
            <a:off x="490538" y="5118990"/>
            <a:ext cx="11210927" cy="744836"/>
          </a:xfrm>
        </p:spPr>
        <p:txBody>
          <a:bodyPr vert="horz" lIns="121920" tIns="60960" rIns="121920" bIns="60960" rtlCol="0" anchor="ctr">
            <a:noAutofit/>
          </a:bodyPr>
          <a:lstStyle/>
          <a:p>
            <a:pPr algn="ctr">
              <a:lnSpc>
                <a:spcPct val="90000"/>
              </a:lnSpc>
            </a:pPr>
            <a:r>
              <a:rPr lang="en-US" sz="5333" cap="all">
                <a:latin typeface="Franklin Gothic Medium" panose="020B0603020102020204" pitchFamily="34" charset="0"/>
              </a:rPr>
              <a:t>Care With Compassion!</a:t>
            </a:r>
            <a:br>
              <a:rPr lang="en-US" sz="5333" cap="all">
                <a:solidFill>
                  <a:schemeClr val="tx1">
                    <a:lumMod val="85000"/>
                    <a:lumOff val="15000"/>
                  </a:schemeClr>
                </a:solidFill>
                <a:latin typeface="Franklin Gothic Medium" panose="020B0603020102020204" pitchFamily="34" charset="0"/>
              </a:rPr>
            </a:br>
            <a:br>
              <a:rPr lang="en-US" sz="5333" cap="all">
                <a:solidFill>
                  <a:schemeClr val="tx1">
                    <a:lumMod val="85000"/>
                    <a:lumOff val="15000"/>
                  </a:schemeClr>
                </a:solidFill>
                <a:latin typeface="Franklin Gothic Medium" panose="020B0603020102020204" pitchFamily="34" charset="0"/>
              </a:rPr>
            </a:br>
            <a:endParaRPr lang="en-US" sz="5333" cap="all">
              <a:solidFill>
                <a:schemeClr val="tx1">
                  <a:lumMod val="85000"/>
                  <a:lumOff val="15000"/>
                </a:schemeClr>
              </a:solidFill>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EB289342-535C-AEBF-ECA1-13DFC75A4FA0}"/>
              </a:ext>
            </a:extLst>
          </p:cNvPr>
          <p:cNvSpPr>
            <a:spLocks noGrp="1"/>
          </p:cNvSpPr>
          <p:nvPr>
            <p:ph type="sldNum" sz="quarter" idx="12"/>
          </p:nvPr>
        </p:nvSpPr>
        <p:spPr>
          <a:xfrm>
            <a:off x="9528563" y="6572887"/>
            <a:ext cx="2743200" cy="365125"/>
          </a:xfrm>
        </p:spPr>
        <p:txBody>
          <a:bodyPr/>
          <a:lstStyle/>
          <a:p>
            <a:pPr defTabSz="1219170"/>
            <a:fld id="{459D8291-02FB-462B-8BC0-E17C6064EE48}" type="slidenum">
              <a:rPr lang="en-US">
                <a:solidFill>
                  <a:prstClr val="black">
                    <a:tint val="75000"/>
                  </a:prstClr>
                </a:solidFill>
                <a:latin typeface="Calibri" panose="020F0502020204030204"/>
              </a:rPr>
              <a:pPr defTabSz="1219170"/>
              <a:t>10</a:t>
            </a:fld>
            <a:endParaRPr lang="en-US" dirty="0">
              <a:solidFill>
                <a:prstClr val="black">
                  <a:tint val="75000"/>
                </a:prstClr>
              </a:solidFill>
              <a:latin typeface="Calibri" panose="020F0502020204030204"/>
            </a:endParaRPr>
          </a:p>
        </p:txBody>
      </p:sp>
      <p:pic>
        <p:nvPicPr>
          <p:cNvPr id="6" name="Picture 5" descr="Logo&#10;&#10;Description automatically generated">
            <a:extLst>
              <a:ext uri="{FF2B5EF4-FFF2-40B4-BE49-F238E27FC236}">
                <a16:creationId xmlns:a16="http://schemas.microsoft.com/office/drawing/2014/main" id="{C7DE0D38-C871-DB89-D312-BF176DBCACA0}"/>
              </a:ext>
            </a:extLst>
          </p:cNvPr>
          <p:cNvPicPr>
            <a:picLocks noChangeAspect="1"/>
          </p:cNvPicPr>
          <p:nvPr/>
        </p:nvPicPr>
        <p:blipFill>
          <a:blip r:embed="rId3"/>
          <a:stretch>
            <a:fillRect/>
          </a:stretch>
        </p:blipFill>
        <p:spPr>
          <a:xfrm>
            <a:off x="4914591" y="1294379"/>
            <a:ext cx="2362821" cy="2572852"/>
          </a:xfrm>
          <a:prstGeom prst="rect">
            <a:avLst/>
          </a:prstGeom>
        </p:spPr>
      </p:pic>
      <p:sp>
        <p:nvSpPr>
          <p:cNvPr id="3" name="TextBox 2">
            <a:extLst>
              <a:ext uri="{FF2B5EF4-FFF2-40B4-BE49-F238E27FC236}">
                <a16:creationId xmlns:a16="http://schemas.microsoft.com/office/drawing/2014/main" id="{DCDD4809-D8E6-EAEF-D844-D0852C84EB61}"/>
              </a:ext>
            </a:extLst>
          </p:cNvPr>
          <p:cNvSpPr txBox="1"/>
          <p:nvPr/>
        </p:nvSpPr>
        <p:spPr>
          <a:xfrm>
            <a:off x="713524" y="6552739"/>
            <a:ext cx="9017288" cy="276999"/>
          </a:xfrm>
          <a:prstGeom prst="rect">
            <a:avLst/>
          </a:prstGeom>
          <a:noFill/>
        </p:spPr>
        <p:txBody>
          <a:bodyPr wrap="square">
            <a:spAutoFit/>
          </a:bodyPr>
          <a:lstStyle/>
          <a:p>
            <a:pPr defTabSz="1219170"/>
            <a:r>
              <a:rPr lang="en-US" sz="1200">
                <a:solidFill>
                  <a:srgbClr val="E7E6E6"/>
                </a:solidFill>
                <a:latin typeface="Calibri" panose="020F0502020204030204"/>
              </a:rPr>
              <a:t> </a:t>
            </a:r>
            <a:r>
              <a:rPr lang="en-US" sz="1200">
                <a:solidFill>
                  <a:srgbClr val="E7E6E6"/>
                </a:solidFill>
                <a:latin typeface="Franklin Gothic Medium Cond" panose="020B0606030402020204" pitchFamily="34" charset="0"/>
              </a:rPr>
              <a:t>MAJ Michelle Liebel-Salopek, </a:t>
            </a:r>
            <a:r>
              <a:rPr lang="en-US" sz="1200" u="sng">
                <a:solidFill>
                  <a:srgbClr val="E7E6E6"/>
                </a:solidFill>
                <a:latin typeface="Franklin Gothic Medium Cond" panose="020B0606030402020204" pitchFamily="34" charset="0"/>
              </a:rPr>
              <a:t>michelle.a.liebel-salopek.mil@health.mil</a:t>
            </a:r>
            <a:r>
              <a:rPr lang="en-US" sz="1200">
                <a:solidFill>
                  <a:srgbClr val="E7E6E6"/>
                </a:solidFill>
                <a:latin typeface="Franklin Gothic Medium Cond" panose="020B0606030402020204" pitchFamily="34" charset="0"/>
              </a:rPr>
              <a:t>, 253-968-1195</a:t>
            </a:r>
            <a:endParaRPr lang="en-US" sz="1200">
              <a:solidFill>
                <a:srgbClr val="E7E6E6"/>
              </a:solidFill>
              <a:latin typeface="Calibri" panose="020F0502020204030204"/>
            </a:endParaRPr>
          </a:p>
        </p:txBody>
      </p:sp>
    </p:spTree>
    <p:extLst>
      <p:ext uri="{BB962C8B-B14F-4D97-AF65-F5344CB8AC3E}">
        <p14:creationId xmlns:p14="http://schemas.microsoft.com/office/powerpoint/2010/main" val="4125532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1692"/>
            <a:ext cx="10515600" cy="1325563"/>
          </a:xfrm>
        </p:spPr>
        <p:txBody>
          <a:bodyPr>
            <a:normAutofit/>
          </a:bodyPr>
          <a:lstStyle/>
          <a:p>
            <a:pPr algn="ctr"/>
            <a:r>
              <a:rPr lang="en-US" sz="3600" dirty="0">
                <a:solidFill>
                  <a:srgbClr val="006600"/>
                </a:solidFill>
                <a:latin typeface="Stencil" panose="040409050D0802020404" pitchFamily="82" charset="0"/>
              </a:rPr>
              <a:t>Elected Officials Council</a:t>
            </a:r>
            <a:br>
              <a:rPr lang="en-US" sz="3600" dirty="0">
                <a:solidFill>
                  <a:srgbClr val="006600"/>
                </a:solidFill>
                <a:latin typeface="Stencil" panose="040409050D0802020404" pitchFamily="82" charset="0"/>
              </a:rPr>
            </a:br>
            <a:endParaRPr lang="en-US" sz="3600" b="1" dirty="0">
              <a:solidFill>
                <a:srgbClr val="006600"/>
              </a:solidFill>
            </a:endParaRPr>
          </a:p>
        </p:txBody>
      </p:sp>
      <p:sp>
        <p:nvSpPr>
          <p:cNvPr id="3" name="Content Placeholder 2"/>
          <p:cNvSpPr>
            <a:spLocks noGrp="1"/>
          </p:cNvSpPr>
          <p:nvPr>
            <p:ph idx="1"/>
          </p:nvPr>
        </p:nvSpPr>
        <p:spPr>
          <a:xfrm>
            <a:off x="453276" y="1509901"/>
            <a:ext cx="11285448" cy="4351338"/>
          </a:xfrm>
        </p:spPr>
        <p:txBody>
          <a:bodyPr>
            <a:normAutofit/>
          </a:bodyPr>
          <a:lstStyle/>
          <a:p>
            <a:pPr marL="0" indent="0" algn="ctr">
              <a:buNone/>
            </a:pPr>
            <a:endParaRPr lang="en-US" sz="4400" b="1" dirty="0">
              <a:solidFill>
                <a:srgbClr val="002060"/>
              </a:solidFill>
            </a:endParaRPr>
          </a:p>
          <a:p>
            <a:pPr marL="0" indent="0" algn="ctr">
              <a:buNone/>
            </a:pPr>
            <a:r>
              <a:rPr lang="en-US" sz="4400" b="1" dirty="0">
                <a:solidFill>
                  <a:srgbClr val="002060"/>
                </a:solidFill>
              </a:rPr>
              <a:t>Shelly Helder</a:t>
            </a:r>
          </a:p>
          <a:p>
            <a:pPr marL="0" indent="0" algn="ctr">
              <a:buNone/>
            </a:pPr>
            <a:r>
              <a:rPr lang="en-US" sz="4400" b="1" dirty="0">
                <a:solidFill>
                  <a:srgbClr val="002060"/>
                </a:solidFill>
              </a:rPr>
              <a:t>Gordon Thomas Honeywell </a:t>
            </a:r>
          </a:p>
          <a:p>
            <a:pPr marL="0" indent="0" algn="ctr">
              <a:buNone/>
            </a:pPr>
            <a:r>
              <a:rPr lang="en-US" sz="4400" b="1" dirty="0">
                <a:solidFill>
                  <a:srgbClr val="002060"/>
                </a:solidFill>
              </a:rPr>
              <a:t>Governmental Affairs</a:t>
            </a:r>
          </a:p>
          <a:p>
            <a:pPr marL="0" indent="0" algn="ctr">
              <a:buNone/>
            </a:pPr>
            <a:r>
              <a:rPr lang="en-US" sz="4400" b="1" dirty="0">
                <a:solidFill>
                  <a:srgbClr val="002060"/>
                </a:solidFill>
              </a:rPr>
              <a:t>Senior Consultant</a:t>
            </a:r>
          </a:p>
          <a:p>
            <a:pPr marL="0" indent="0" algn="ctr">
              <a:buNone/>
            </a:pPr>
            <a:endParaRPr lang="en-US" sz="4400" b="1" dirty="0">
              <a:solidFill>
                <a:srgbClr val="002060"/>
              </a:solidFill>
            </a:endParaRPr>
          </a:p>
          <a:p>
            <a:pPr marL="0" indent="0" algn="ctr">
              <a:buNone/>
            </a:pPr>
            <a:endParaRPr lang="en-US" sz="4400" b="1" dirty="0">
              <a:solidFill>
                <a:srgbClr val="002060"/>
              </a:solidFill>
            </a:endParaRPr>
          </a:p>
          <a:p>
            <a:pPr algn="ctr"/>
            <a:endParaRPr lang="en-US" sz="2400" dirty="0">
              <a:solidFill>
                <a:srgbClr val="002060"/>
              </a:solidFill>
            </a:endParaRP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2" y="76698"/>
            <a:ext cx="447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Economic Development\1.SSMCP\ASSN OF DEFENSE COMMUNITIES\GAD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3664" y="90192"/>
            <a:ext cx="8567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957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2C26-FEC2-4599-0D36-12FA305B5E7E}"/>
              </a:ext>
            </a:extLst>
          </p:cNvPr>
          <p:cNvSpPr>
            <a:spLocks noGrp="1"/>
          </p:cNvSpPr>
          <p:nvPr>
            <p:ph type="ctrTitle"/>
          </p:nvPr>
        </p:nvSpPr>
        <p:spPr/>
        <p:txBody>
          <a:bodyPr/>
          <a:lstStyle/>
          <a:p>
            <a:r>
              <a:rPr lang="en-US" sz="3200">
                <a:solidFill>
                  <a:srgbClr val="006600"/>
                </a:solidFill>
                <a:latin typeface="Stencil" panose="040409050D0802020404" pitchFamily="82" charset="0"/>
              </a:rPr>
              <a:t>SSMCP 2025 Legislative Agenda</a:t>
            </a:r>
          </a:p>
        </p:txBody>
      </p:sp>
      <p:sp>
        <p:nvSpPr>
          <p:cNvPr id="3" name="Subtitle 2">
            <a:extLst>
              <a:ext uri="{FF2B5EF4-FFF2-40B4-BE49-F238E27FC236}">
                <a16:creationId xmlns:a16="http://schemas.microsoft.com/office/drawing/2014/main" id="{99D14574-5AE0-6B9A-AA49-37AC44152047}"/>
              </a:ext>
            </a:extLst>
          </p:cNvPr>
          <p:cNvSpPr>
            <a:spLocks noGrp="1"/>
          </p:cNvSpPr>
          <p:nvPr>
            <p:ph type="subTitle" idx="1"/>
          </p:nvPr>
        </p:nvSpPr>
        <p:spPr>
          <a:xfrm>
            <a:off x="1252331" y="3916017"/>
            <a:ext cx="9869556" cy="1752600"/>
          </a:xfrm>
        </p:spPr>
        <p:txBody>
          <a:bodyPr/>
          <a:lstStyle/>
          <a:p>
            <a:pPr algn="l"/>
            <a:r>
              <a:rPr lang="en-US" sz="2000" i="1" dirty="0">
                <a:solidFill>
                  <a:schemeClr val="tx1"/>
                </a:solidFill>
                <a:effectLst/>
                <a:latin typeface="Aptos" panose="020B0004020202020204" pitchFamily="34" charset="0"/>
                <a:ea typeface="Aptos" panose="020B0004020202020204" pitchFamily="34" charset="0"/>
                <a:cs typeface="Aptos" panose="020B0004020202020204" pitchFamily="34" charset="0"/>
              </a:rPr>
              <a:t>“State leadership has a prime opportunity to extend its longstanding record of defense support to attract additional missions, enhance service member quality of life, and promote the defense economy, thereby contributing significantly to our national defense while reaping the economic benefits for the residents of Washington.” (Pg 103 of report)</a:t>
            </a:r>
            <a:endParaRPr lang="en-US" sz="2000" i="1" dirty="0">
              <a:solidFill>
                <a:schemeClr val="tx1"/>
              </a:solidFill>
            </a:endParaRPr>
          </a:p>
        </p:txBody>
      </p:sp>
    </p:spTree>
    <p:extLst>
      <p:ext uri="{BB962C8B-B14F-4D97-AF65-F5344CB8AC3E}">
        <p14:creationId xmlns:p14="http://schemas.microsoft.com/office/powerpoint/2010/main" val="304227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6D39-D06A-0071-9E5F-7C1161B7D99D}"/>
              </a:ext>
            </a:extLst>
          </p:cNvPr>
          <p:cNvSpPr>
            <a:spLocks noGrp="1"/>
          </p:cNvSpPr>
          <p:nvPr>
            <p:ph type="title"/>
          </p:nvPr>
        </p:nvSpPr>
        <p:spPr>
          <a:xfrm>
            <a:off x="609600" y="386082"/>
            <a:ext cx="10972800" cy="1143000"/>
          </a:xfrm>
        </p:spPr>
        <p:txBody>
          <a:bodyPr/>
          <a:lstStyle/>
          <a:p>
            <a:r>
              <a:rPr kumimoji="0" lang="en-US" sz="3200" b="0" i="0" u="none" strike="noStrike" kern="1200" cap="none" spc="0" normalizeH="0" baseline="0" noProof="0">
                <a:ln>
                  <a:noFill/>
                </a:ln>
                <a:solidFill>
                  <a:srgbClr val="006600"/>
                </a:solidFill>
                <a:effectLst/>
                <a:uLnTx/>
                <a:uFillTx/>
                <a:latin typeface="Stencil" panose="040409050D0802020404" pitchFamily="82" charset="0"/>
                <a:ea typeface="+mj-ea"/>
                <a:cs typeface="+mj-cs"/>
              </a:rPr>
              <a:t>DRAFT 2025 SSMCP Legislative Agenda</a:t>
            </a:r>
            <a:endParaRPr lang="en-US">
              <a:solidFill>
                <a:srgbClr val="006600"/>
              </a:solidFill>
            </a:endParaRPr>
          </a:p>
        </p:txBody>
      </p:sp>
      <p:sp>
        <p:nvSpPr>
          <p:cNvPr id="3" name="Content Placeholder 2">
            <a:extLst>
              <a:ext uri="{FF2B5EF4-FFF2-40B4-BE49-F238E27FC236}">
                <a16:creationId xmlns:a16="http://schemas.microsoft.com/office/drawing/2014/main" id="{DDB97041-09B0-BA0F-FB54-617EFE65C23A}"/>
              </a:ext>
            </a:extLst>
          </p:cNvPr>
          <p:cNvSpPr>
            <a:spLocks noGrp="1"/>
          </p:cNvSpPr>
          <p:nvPr>
            <p:ph idx="1"/>
          </p:nvPr>
        </p:nvSpPr>
        <p:spPr>
          <a:xfrm>
            <a:off x="701040" y="1529082"/>
            <a:ext cx="10972800" cy="5155880"/>
          </a:xfrm>
        </p:spPr>
        <p:txBody>
          <a:bodyPr vert="horz" lIns="91440" tIns="45720" rIns="91440" bIns="45720" rtlCol="0" anchor="t">
            <a:normAutofit/>
          </a:bodyPr>
          <a:lstStyle/>
          <a:p>
            <a:pPr marL="0" marR="0" indent="-342265">
              <a:lnSpc>
                <a:spcPct val="107000"/>
              </a:lnSpc>
              <a:spcBef>
                <a:spcPts val="0"/>
              </a:spcBef>
              <a:spcAft>
                <a:spcPts val="0"/>
              </a:spcAft>
            </a:pPr>
            <a:r>
              <a:rPr lang="en-US" sz="2400" b="1">
                <a:effectLst/>
                <a:latin typeface="Arial Rounded MT Bold"/>
                <a:ea typeface="Calibri" panose="020F0502020204030204" pitchFamily="34" charset="0"/>
                <a:cs typeface="Times New Roman"/>
              </a:rPr>
              <a:t>Defense Industry’s Economic Impact on Washington</a:t>
            </a:r>
            <a:endParaRPr lang="en-US" sz="2400">
              <a:effectLst/>
              <a:latin typeface="Arial Rounded MT Bold"/>
              <a:ea typeface="Calibri" panose="020F0502020204030204" pitchFamily="34" charset="0"/>
              <a:cs typeface="Times New Roman"/>
            </a:endParaRPr>
          </a:p>
          <a:p>
            <a:pPr marL="342265" indent="-342265"/>
            <a:endParaRPr lang="en-US" sz="2400">
              <a:latin typeface="Arial Rounded MT Bold" panose="020F0704030504030204" pitchFamily="34" charset="0"/>
            </a:endParaRPr>
          </a:p>
          <a:p>
            <a:pPr marL="0" marR="0" indent="-342265">
              <a:lnSpc>
                <a:spcPct val="107000"/>
              </a:lnSpc>
              <a:spcBef>
                <a:spcPts val="0"/>
              </a:spcBef>
              <a:spcAft>
                <a:spcPts val="0"/>
              </a:spcAft>
            </a:pPr>
            <a:r>
              <a:rPr lang="en-US" sz="2400" b="1">
                <a:effectLst/>
                <a:latin typeface="Arial Rounded MT Bold"/>
                <a:ea typeface="Calibri" panose="020F0502020204030204" pitchFamily="34" charset="0"/>
                <a:cs typeface="Times New Roman"/>
              </a:rPr>
              <a:t>Military Family Quality of Life  </a:t>
            </a:r>
          </a:p>
          <a:p>
            <a:pPr marL="0" marR="0" indent="-342265">
              <a:lnSpc>
                <a:spcPct val="107000"/>
              </a:lnSpc>
              <a:spcBef>
                <a:spcPts val="0"/>
              </a:spcBef>
              <a:spcAft>
                <a:spcPts val="0"/>
              </a:spcAft>
            </a:pPr>
            <a:endParaRPr lang="en-US" sz="2400" b="1">
              <a:latin typeface="Arial Rounded MT Bold" panose="020F0704030504030204" pitchFamily="34" charset="0"/>
              <a:ea typeface="Calibri" panose="020F0502020204030204" pitchFamily="34" charset="0"/>
              <a:cs typeface="Times New Roman" panose="02020603050405020304" pitchFamily="18" charset="0"/>
            </a:endParaRPr>
          </a:p>
          <a:p>
            <a:pPr marL="0" marR="0" indent="-342265">
              <a:lnSpc>
                <a:spcPct val="107000"/>
              </a:lnSpc>
              <a:spcBef>
                <a:spcPts val="0"/>
              </a:spcBef>
              <a:spcAft>
                <a:spcPts val="0"/>
              </a:spcAft>
            </a:pPr>
            <a:r>
              <a:rPr lang="en-US" sz="2400" b="1">
                <a:effectLst/>
                <a:latin typeface="Arial Rounded MT Bold"/>
                <a:ea typeface="Calibri" panose="020F0502020204030204" pitchFamily="34" charset="0"/>
                <a:cs typeface="Times New Roman"/>
              </a:rPr>
              <a:t>Defense Community Compatibility Account (DCCA)</a:t>
            </a:r>
          </a:p>
          <a:p>
            <a:pPr marL="0" marR="0" indent="-342265">
              <a:lnSpc>
                <a:spcPct val="107000"/>
              </a:lnSpc>
              <a:spcBef>
                <a:spcPts val="0"/>
              </a:spcBef>
              <a:spcAft>
                <a:spcPts val="0"/>
              </a:spcAft>
            </a:pPr>
            <a:endParaRPr lang="en-US" sz="2400" b="1">
              <a:latin typeface="Arial Rounded MT Bold" panose="020F0704030504030204" pitchFamily="34" charset="0"/>
              <a:ea typeface="Calibri" panose="020F0502020204030204" pitchFamily="34" charset="0"/>
              <a:cs typeface="Times New Roman" panose="02020603050405020304" pitchFamily="18" charset="0"/>
            </a:endParaRPr>
          </a:p>
          <a:p>
            <a:pPr marL="0" marR="0" indent="-342265">
              <a:lnSpc>
                <a:spcPct val="107000"/>
              </a:lnSpc>
              <a:spcBef>
                <a:spcPts val="0"/>
              </a:spcBef>
              <a:spcAft>
                <a:spcPts val="0"/>
              </a:spcAft>
            </a:pPr>
            <a:r>
              <a:rPr lang="en-US" sz="2400" b="1">
                <a:effectLst/>
                <a:latin typeface="Arial Rounded MT Bold"/>
                <a:ea typeface="Calibri" panose="020F0502020204030204" pitchFamily="34" charset="0"/>
                <a:cs typeface="Times New Roman"/>
              </a:rPr>
              <a:t>I-5 Mounts Road to Tumwater &amp; Nisqually River Delta </a:t>
            </a:r>
            <a:endParaRPr lang="en-US" sz="2400">
              <a:effectLst/>
              <a:latin typeface="Arial Rounded MT Bold"/>
              <a:ea typeface="Calibri" panose="020F0502020204030204" pitchFamily="34" charset="0"/>
              <a:cs typeface="Times New Roman"/>
            </a:endParaRPr>
          </a:p>
          <a:p>
            <a:pPr marL="0" marR="0" indent="-342265">
              <a:lnSpc>
                <a:spcPct val="107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600" b="1" u="sng">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u="sng">
                <a:effectLst/>
                <a:latin typeface="Arial Rounded MT Bold"/>
                <a:ea typeface="Calibri" panose="020F0502020204030204" pitchFamily="34" charset="0"/>
                <a:cs typeface="Times New Roman"/>
              </a:rPr>
              <a:t>SSMCP Policy Positions</a:t>
            </a:r>
          </a:p>
          <a:p>
            <a:pPr marL="0" marR="0" indent="-342265">
              <a:lnSpc>
                <a:spcPct val="107000"/>
              </a:lnSpc>
              <a:spcBef>
                <a:spcPts val="0"/>
              </a:spcBef>
              <a:spcAft>
                <a:spcPts val="0"/>
              </a:spcAft>
            </a:pPr>
            <a:r>
              <a:rPr lang="en-US" sz="1800">
                <a:effectLst/>
                <a:latin typeface="Arial Rounded MT Bold" panose="020F0704030504030204" pitchFamily="34" charset="0"/>
                <a:ea typeface="Calibri" panose="020F0502020204030204" pitchFamily="34" charset="0"/>
                <a:cs typeface="Times New Roman" panose="02020603050405020304" pitchFamily="18" charset="0"/>
              </a:rPr>
              <a:t>Strengthen State Support for Military Affairs in Washington</a:t>
            </a:r>
          </a:p>
          <a:p>
            <a:pPr marL="0" marR="0" indent="-342265">
              <a:lnSpc>
                <a:spcPct val="107000"/>
              </a:lnSpc>
              <a:spcBef>
                <a:spcPts val="0"/>
              </a:spcBef>
              <a:spcAft>
                <a:spcPts val="0"/>
              </a:spcAft>
            </a:pPr>
            <a:r>
              <a:rPr lang="en-US" sz="1800">
                <a:effectLst/>
                <a:latin typeface="Arial Rounded MT Bold" panose="020F0704030504030204" pitchFamily="34" charset="0"/>
                <a:ea typeface="Calibri" panose="020F0502020204030204" pitchFamily="34" charset="0"/>
                <a:cs typeface="Times New Roman" panose="02020603050405020304" pitchFamily="18" charset="0"/>
              </a:rPr>
              <a:t>Expand the Workforce </a:t>
            </a:r>
          </a:p>
          <a:p>
            <a:pPr marL="0" marR="0" indent="-342265">
              <a:lnSpc>
                <a:spcPct val="107000"/>
              </a:lnSpc>
              <a:spcBef>
                <a:spcPts val="0"/>
              </a:spcBef>
              <a:spcAft>
                <a:spcPts val="0"/>
              </a:spcAft>
            </a:pPr>
            <a:r>
              <a:rPr lang="en-US" sz="1800">
                <a:effectLst/>
                <a:latin typeface="Arial Rounded MT Bold" panose="020F0704030504030204" pitchFamily="34" charset="0"/>
                <a:ea typeface="Calibri" panose="020F0502020204030204" pitchFamily="34" charset="0"/>
                <a:cs typeface="Times New Roman" panose="02020603050405020304" pitchFamily="18" charset="0"/>
              </a:rPr>
              <a:t>Improve Infrastructure Resiliency </a:t>
            </a:r>
          </a:p>
          <a:p>
            <a:pPr marL="0" marR="0" indent="-342265">
              <a:lnSpc>
                <a:spcPct val="107000"/>
              </a:lnSpc>
              <a:spcBef>
                <a:spcPts val="0"/>
              </a:spcBef>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indent="-342265">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265" indent="-342265"/>
            <a:endParaRPr lang="en-US" sz="2800">
              <a:cs typeface="Calibri"/>
            </a:endParaRPr>
          </a:p>
        </p:txBody>
      </p:sp>
    </p:spTree>
    <p:extLst>
      <p:ext uri="{BB962C8B-B14F-4D97-AF65-F5344CB8AC3E}">
        <p14:creationId xmlns:p14="http://schemas.microsoft.com/office/powerpoint/2010/main" val="399355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5C17-0DF7-F883-A6A1-3339214A7E22}"/>
              </a:ext>
            </a:extLst>
          </p:cNvPr>
          <p:cNvSpPr>
            <a:spLocks noGrp="1"/>
          </p:cNvSpPr>
          <p:nvPr>
            <p:ph type="title"/>
          </p:nvPr>
        </p:nvSpPr>
        <p:spPr>
          <a:xfrm>
            <a:off x="609600" y="761307"/>
            <a:ext cx="10972800" cy="1143000"/>
          </a:xfrm>
        </p:spPr>
        <p:txBody>
          <a:bodyPr>
            <a:normAutofit/>
          </a:bodyPr>
          <a:lstStyle/>
          <a:p>
            <a:r>
              <a:rPr lang="en-US" sz="2800">
                <a:solidFill>
                  <a:srgbClr val="006600"/>
                </a:solidFill>
                <a:latin typeface="Stencil" panose="040409050D0802020404" pitchFamily="82" charset="0"/>
              </a:rPr>
              <a:t>SSMCP 2025 Legislative Agenda</a:t>
            </a:r>
            <a:endParaRPr lang="en-US" sz="2800"/>
          </a:p>
        </p:txBody>
      </p:sp>
      <p:grpSp>
        <p:nvGrpSpPr>
          <p:cNvPr id="8" name="Group 7">
            <a:extLst>
              <a:ext uri="{FF2B5EF4-FFF2-40B4-BE49-F238E27FC236}">
                <a16:creationId xmlns:a16="http://schemas.microsoft.com/office/drawing/2014/main" id="{1691F342-8733-251B-D9B4-8633AB9869F6}"/>
              </a:ext>
            </a:extLst>
          </p:cNvPr>
          <p:cNvGrpSpPr/>
          <p:nvPr/>
        </p:nvGrpSpPr>
        <p:grpSpPr>
          <a:xfrm>
            <a:off x="1154242" y="1957386"/>
            <a:ext cx="9653665" cy="4625975"/>
            <a:chOff x="2640965" y="1957387"/>
            <a:chExt cx="6910070" cy="2943225"/>
          </a:xfrm>
        </p:grpSpPr>
        <p:sp>
          <p:nvSpPr>
            <p:cNvPr id="4" name="Rectangle 3">
              <a:extLst>
                <a:ext uri="{FF2B5EF4-FFF2-40B4-BE49-F238E27FC236}">
                  <a16:creationId xmlns:a16="http://schemas.microsoft.com/office/drawing/2014/main" id="{B26488AF-5C6E-29A2-5220-657B65F91E9B}"/>
                </a:ext>
              </a:extLst>
            </p:cNvPr>
            <p:cNvSpPr/>
            <p:nvPr/>
          </p:nvSpPr>
          <p:spPr>
            <a:xfrm>
              <a:off x="2640965" y="1957387"/>
              <a:ext cx="6910070" cy="2943225"/>
            </a:xfrm>
            <a:prstGeom prst="rect">
              <a:avLst/>
            </a:prstGeom>
            <a:solidFill>
              <a:srgbClr val="4472C4">
                <a:lumMod val="40000"/>
                <a:lumOff val="60000"/>
                <a:alpha val="50196"/>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 </a:t>
              </a:r>
            </a:p>
          </p:txBody>
        </p:sp>
        <p:sp>
          <p:nvSpPr>
            <p:cNvPr id="5" name="Text Box 2">
              <a:extLst>
                <a:ext uri="{FF2B5EF4-FFF2-40B4-BE49-F238E27FC236}">
                  <a16:creationId xmlns:a16="http://schemas.microsoft.com/office/drawing/2014/main" id="{5713F5B8-9B04-9E7C-7284-08CF67484ED2}"/>
                </a:ext>
              </a:extLst>
            </p:cNvPr>
            <p:cNvSpPr txBox="1">
              <a:spLocks noChangeArrowheads="1"/>
            </p:cNvSpPr>
            <p:nvPr/>
          </p:nvSpPr>
          <p:spPr bwMode="auto">
            <a:xfrm>
              <a:off x="2726690" y="2032952"/>
              <a:ext cx="4276725" cy="202882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Defense Industry’s Economic Impact on Washington</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Rounded MT Bold" panose="020F0704030504030204" pitchFamily="34" charset="0"/>
                  <a:ea typeface="Palatino Linotype" panose="02040502050505030304" pitchFamily="18" charset="0"/>
                  <a:cs typeface="Calibri" panose="020F0502020204030204" pitchFamily="34" charset="0"/>
                </a:rPr>
                <a:t>For the first time in over a decade the defense industry’s economic impact on Washington State has been quantified. A legislatively directed report, completed September 2024, concluded roughly 4% of gross state product (GSP), or $30.9 billion, was connected to the defense economy. The military and defense sector’s contribution to Washington’s GSP is greater than that of agriculture, clean technology, forest products, life sciences and global health, maritime, and tourism. Further, defense expenditures supported 254,904 jobs in FY23, representing over 5% of total statewide employment.</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3">
              <a:extLst>
                <a:ext uri="{FF2B5EF4-FFF2-40B4-BE49-F238E27FC236}">
                  <a16:creationId xmlns:a16="http://schemas.microsoft.com/office/drawing/2014/main" id="{D25B05A9-E7FF-B2B7-2CFF-E9AB2F088DAB}"/>
                </a:ext>
              </a:extLst>
            </p:cNvPr>
            <p:cNvSpPr txBox="1"/>
            <p:nvPr/>
          </p:nvSpPr>
          <p:spPr>
            <a:xfrm>
              <a:off x="6993890" y="2119312"/>
              <a:ext cx="2376170" cy="1866900"/>
            </a:xfrm>
            <a:prstGeom prst="rect">
              <a:avLst/>
            </a:prstGeom>
            <a:solidFill>
              <a:srgbClr val="FFC000">
                <a:lumMod val="20000"/>
                <a:lumOff val="80000"/>
              </a:srgbClr>
            </a:solidFill>
            <a:ln w="6350">
              <a:solidFill>
                <a:prstClr val="black"/>
              </a:solidFill>
            </a:ln>
            <a:effectLst>
              <a:outerShdw blurRad="50800" dist="38100" dir="5400000" algn="t" rotWithShape="0">
                <a:prstClr val="black">
                  <a:alpha val="40000"/>
                </a:prstClr>
              </a:outerShdw>
            </a:effectLst>
            <a:scene3d>
              <a:camera prst="orthographicFront"/>
              <a:lightRig rig="threePt" dir="t"/>
            </a:scene3d>
            <a:sp3d>
              <a:bevelT/>
            </a:sp3d>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a:rPr>
                <a:t>“Different states have different approaches to conducting their military affairs, but the states with some of the most defense activity have a common trait: a </a:t>
              </a:r>
              <a:r>
                <a:rPr kumimoji="0" lang="en-US" sz="1600" b="1" i="1" u="sng"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a:rPr>
                <a:t>centralized organization</a:t>
              </a:r>
              <a:r>
                <a:rPr kumimoji="0" lang="en-US" sz="1600" b="0" i="1"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a:rPr>
                <a:t> composed of military and defense subject matter experts that reports to the Governor and communicates directly with installation leadership.”  (WA EIA 2024, Pg. 97)</a:t>
              </a:r>
              <a:endParaRPr kumimoji="0" lang="en-US" sz="18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a:endParaRPr>
            </a:p>
          </p:txBody>
        </p:sp>
        <p:sp>
          <p:nvSpPr>
            <p:cNvPr id="7" name="Text Box 1">
              <a:extLst>
                <a:ext uri="{FF2B5EF4-FFF2-40B4-BE49-F238E27FC236}">
                  <a16:creationId xmlns:a16="http://schemas.microsoft.com/office/drawing/2014/main" id="{CAFF6EEC-28E3-4E02-AF05-28645FD19070}"/>
                </a:ext>
              </a:extLst>
            </p:cNvPr>
            <p:cNvSpPr txBox="1"/>
            <p:nvPr/>
          </p:nvSpPr>
          <p:spPr>
            <a:xfrm>
              <a:off x="2793365" y="4071937"/>
              <a:ext cx="6576695" cy="676275"/>
            </a:xfrm>
            <a:prstGeom prst="rect">
              <a:avLst/>
            </a:prstGeom>
            <a:solidFill>
              <a:srgbClr val="FFC000">
                <a:lumMod val="20000"/>
                <a:lumOff val="80000"/>
              </a:srgbClr>
            </a:solidFill>
            <a:ln w="6350">
              <a:solidFill>
                <a:prstClr val="black"/>
              </a:solidFill>
            </a:ln>
            <a:effectLst>
              <a:outerShdw blurRad="50800" dist="38100" dir="5400000" algn="t" rotWithShape="0">
                <a:prstClr val="black">
                  <a:alpha val="40000"/>
                </a:prstClr>
              </a:outerShdw>
            </a:effectLst>
            <a:scene3d>
              <a:camera prst="orthographicFront"/>
              <a:lightRig rig="threePt" dir="t"/>
            </a:scene3d>
            <a:sp3d>
              <a:bevelT/>
            </a:sp3d>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a:rPr>
                <a:t>“State leadership has a prime opportunity to extend its longstanding record of defense support to attract additional missions, enhance service member quality of life, and promote the defense economy, thereby contributing significantly to our national defense while reaping the economic benefits for the residents of Washington.” (WA EIA, Pg. 103)</a:t>
              </a:r>
              <a:endParaRPr kumimoji="0" lang="en-US" sz="18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7160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1CA50D1-0A44-D462-9235-1F0DAACB4351}"/>
              </a:ext>
            </a:extLst>
          </p:cNvPr>
          <p:cNvGrpSpPr/>
          <p:nvPr/>
        </p:nvGrpSpPr>
        <p:grpSpPr>
          <a:xfrm>
            <a:off x="1184223" y="2055374"/>
            <a:ext cx="10223291" cy="3895726"/>
            <a:chOff x="2636202" y="2505075"/>
            <a:chExt cx="6919595" cy="1847850"/>
          </a:xfrm>
        </p:grpSpPr>
        <p:sp>
          <p:nvSpPr>
            <p:cNvPr id="4" name="Rectangle 3">
              <a:extLst>
                <a:ext uri="{FF2B5EF4-FFF2-40B4-BE49-F238E27FC236}">
                  <a16:creationId xmlns:a16="http://schemas.microsoft.com/office/drawing/2014/main" id="{5FE47282-FD55-1251-D9BA-A906156D2B88}"/>
                </a:ext>
              </a:extLst>
            </p:cNvPr>
            <p:cNvSpPr/>
            <p:nvPr/>
          </p:nvSpPr>
          <p:spPr>
            <a:xfrm>
              <a:off x="2636202" y="2505075"/>
              <a:ext cx="6919595" cy="1847850"/>
            </a:xfrm>
            <a:prstGeom prst="rect">
              <a:avLst/>
            </a:prstGeom>
            <a:solidFill>
              <a:srgbClr val="70AD47">
                <a:lumMod val="40000"/>
                <a:lumOff val="60000"/>
                <a:alpha val="50196"/>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 </a:t>
              </a:r>
            </a:p>
          </p:txBody>
        </p:sp>
        <p:sp>
          <p:nvSpPr>
            <p:cNvPr id="5" name="Text Box 2">
              <a:extLst>
                <a:ext uri="{FF2B5EF4-FFF2-40B4-BE49-F238E27FC236}">
                  <a16:creationId xmlns:a16="http://schemas.microsoft.com/office/drawing/2014/main" id="{58076B38-2960-4DB0-8591-DC2467F99052}"/>
                </a:ext>
              </a:extLst>
            </p:cNvPr>
            <p:cNvSpPr txBox="1">
              <a:spLocks noChangeArrowheads="1"/>
            </p:cNvSpPr>
            <p:nvPr/>
          </p:nvSpPr>
          <p:spPr bwMode="auto">
            <a:xfrm>
              <a:off x="2721927" y="2514600"/>
              <a:ext cx="6614795" cy="106680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Rounded MT Bold"/>
                  <a:ea typeface="Calibri" panose="020F0502020204030204" pitchFamily="34" charset="0"/>
                  <a:cs typeface="Times New Roman"/>
                </a:rPr>
                <a:t>Military Family Quality of Life</a:t>
              </a:r>
              <a:r>
                <a:rPr kumimoji="0" lang="en-US" sz="2800" b="1" i="0" u="sng" strike="noStrike" kern="1200" cap="none" spc="0" normalizeH="0" baseline="0" noProof="0">
                  <a:ln>
                    <a:noFill/>
                  </a:ln>
                  <a:solidFill>
                    <a:prstClr val="black"/>
                  </a:solidFill>
                  <a:effectLst/>
                  <a:uLnTx/>
                  <a:uFillTx/>
                  <a:latin typeface="Arial Rounded MT Bold"/>
                  <a:ea typeface="Calibri" panose="020F0502020204030204" pitchFamily="34" charset="0"/>
                  <a:cs typeface="Times New Roman"/>
                </a:rPr>
                <a:t>  </a:t>
              </a:r>
              <a:endParaRPr kumimoji="0" lang="en-US" sz="2800" b="0" i="0" u="none" strike="noStrike" kern="1200" cap="none" spc="0" normalizeH="0" baseline="0" noProof="0">
                <a:ln>
                  <a:noFill/>
                </a:ln>
                <a:solidFill>
                  <a:prstClr val="black"/>
                </a:solidFill>
                <a:effectLst/>
                <a:uLnTx/>
                <a:uFillTx/>
                <a:latin typeface="Arial Rounded MT Bold"/>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Some of the greatest challenges facing military families in the South Sound are access to housing, childcare and employment for spouses. SSMCP is working regionally to remove barriers to these necessities and supports state level action through 1) incentives, 2) increased investment, 3) reduction in administrative burdens that drive up costs, and 4) coordination with other military installations and communities.    </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id="{6D735838-92B8-6ACA-E71E-8196853B07C3}"/>
                </a:ext>
              </a:extLst>
            </p:cNvPr>
            <p:cNvSpPr txBox="1">
              <a:spLocks noChangeArrowheads="1"/>
            </p:cNvSpPr>
            <p:nvPr/>
          </p:nvSpPr>
          <p:spPr bwMode="auto">
            <a:xfrm>
              <a:off x="2826702" y="3590925"/>
              <a:ext cx="6541770" cy="628650"/>
            </a:xfrm>
            <a:prstGeom prst="rect">
              <a:avLst/>
            </a:prstGeom>
            <a:solidFill>
              <a:srgbClr val="FFC000">
                <a:lumMod val="20000"/>
                <a:lumOff val="80000"/>
              </a:srgbClr>
            </a:solidFill>
            <a:ln w="6350">
              <a:solidFill>
                <a:srgbClr val="000000"/>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1"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“Key to encouraging DoD investment and enhancing service member quality of life is having a robust </a:t>
              </a:r>
              <a:r>
                <a:rPr kumimoji="0" lang="en-US" sz="2000" b="1" i="1" u="sng"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military engagement organization at the state level</a:t>
              </a:r>
              <a:r>
                <a:rPr kumimoji="0" lang="en-US" sz="2000" b="0" i="1"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that can advocate for transition, education, and employment assistance as well as full benefits and healthcare.” (WA EIA 2024, Pg. 97)</a:t>
              </a:r>
              <a:endParaRPr kumimoji="0" lang="en-US" sz="24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extBox 1">
            <a:extLst>
              <a:ext uri="{FF2B5EF4-FFF2-40B4-BE49-F238E27FC236}">
                <a16:creationId xmlns:a16="http://schemas.microsoft.com/office/drawing/2014/main" id="{BF21705C-96B6-A940-D3A8-090F715B9E02}"/>
              </a:ext>
            </a:extLst>
          </p:cNvPr>
          <p:cNvSpPr txBox="1"/>
          <p:nvPr/>
        </p:nvSpPr>
        <p:spPr>
          <a:xfrm>
            <a:off x="3338087" y="1328133"/>
            <a:ext cx="59154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6600"/>
                </a:solidFill>
                <a:effectLst/>
                <a:uLnTx/>
                <a:uFillTx/>
                <a:latin typeface="Stencil" panose="040409050D0802020404" pitchFamily="82" charset="0"/>
                <a:ea typeface="+mn-ea"/>
                <a:cs typeface="+mn-cs"/>
              </a:rPr>
              <a:t>SSMCP 2025 Legislative Agenda</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024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20E340-5A72-0446-69FE-9FEDBCAACF95}"/>
              </a:ext>
            </a:extLst>
          </p:cNvPr>
          <p:cNvGrpSpPr/>
          <p:nvPr/>
        </p:nvGrpSpPr>
        <p:grpSpPr>
          <a:xfrm>
            <a:off x="1873770" y="1793874"/>
            <a:ext cx="8349522" cy="4789488"/>
            <a:chOff x="2636202" y="1793875"/>
            <a:chExt cx="6919595" cy="3270250"/>
          </a:xfrm>
        </p:grpSpPr>
        <p:sp>
          <p:nvSpPr>
            <p:cNvPr id="4" name="Rectangle 3">
              <a:extLst>
                <a:ext uri="{FF2B5EF4-FFF2-40B4-BE49-F238E27FC236}">
                  <a16:creationId xmlns:a16="http://schemas.microsoft.com/office/drawing/2014/main" id="{729C2FB6-3AD3-0BCC-0510-24E40858B309}"/>
                </a:ext>
              </a:extLst>
            </p:cNvPr>
            <p:cNvSpPr/>
            <p:nvPr/>
          </p:nvSpPr>
          <p:spPr>
            <a:xfrm>
              <a:off x="2636202" y="1793875"/>
              <a:ext cx="6910070" cy="1320800"/>
            </a:xfrm>
            <a:prstGeom prst="rect">
              <a:avLst/>
            </a:prstGeom>
            <a:solidFill>
              <a:srgbClr val="4472C4">
                <a:lumMod val="40000"/>
                <a:lumOff val="60000"/>
                <a:alpha val="50196"/>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 </a:t>
              </a:r>
            </a:p>
          </p:txBody>
        </p:sp>
        <p:sp>
          <p:nvSpPr>
            <p:cNvPr id="5" name="Text Box 2">
              <a:extLst>
                <a:ext uri="{FF2B5EF4-FFF2-40B4-BE49-F238E27FC236}">
                  <a16:creationId xmlns:a16="http://schemas.microsoft.com/office/drawing/2014/main" id="{3E072573-1680-A47C-BE98-F132BC7D739E}"/>
                </a:ext>
              </a:extLst>
            </p:cNvPr>
            <p:cNvSpPr txBox="1">
              <a:spLocks noChangeArrowheads="1"/>
            </p:cNvSpPr>
            <p:nvPr/>
          </p:nvSpPr>
          <p:spPr bwMode="auto">
            <a:xfrm>
              <a:off x="2702877" y="1838960"/>
              <a:ext cx="6705600" cy="119062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a:ea typeface="Calibri" panose="020F0502020204030204" pitchFamily="34" charset="0"/>
                  <a:cs typeface="Times New Roman"/>
                </a:rPr>
                <a:t>Defense Community Compatibility Account (DCCA)</a:t>
              </a:r>
              <a:endParaRPr kumimoji="0" lang="en-US" sz="18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Rounded MT Bold"/>
                  <a:ea typeface="Calibri" panose="020F0502020204030204" pitchFamily="34" charset="0"/>
                  <a:cs typeface="Times New Roman"/>
                </a:rPr>
                <a:t>SSMCP requests the biennial capital budget fully fund the DCCA project list, as recommended by the Department of Commerce. This grant program supports civilian communities near military installations and leverages federal investment in our state. For SSMCP, this would mean $1M to purchase a property in the McChord Airfield North Clear Zone. This long-term plan of resolving encroachment has a commitment of up to $80 million from the federal government but requires a 20 % state match.</a:t>
              </a:r>
              <a:r>
                <a:rPr kumimoji="0" lang="en-US" sz="1800" b="0" i="0" u="none" strike="noStrike" kern="1200" cap="none" spc="0" normalizeH="0" baseline="0" noProof="0">
                  <a:ln>
                    <a:noFill/>
                  </a:ln>
                  <a:solidFill>
                    <a:prstClr val="black"/>
                  </a:solidFill>
                  <a:effectLst/>
                  <a:uLnTx/>
                  <a:uFillTx/>
                  <a:latin typeface="Arial Rounded MT Bold"/>
                  <a:ea typeface="Calibri" panose="020F0502020204030204" pitchFamily="34" charset="0"/>
                  <a:cs typeface="Times New Roman"/>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AC6B93F-4A5A-0021-D29F-B3190B466529}"/>
                </a:ext>
              </a:extLst>
            </p:cNvPr>
            <p:cNvSpPr/>
            <p:nvPr/>
          </p:nvSpPr>
          <p:spPr>
            <a:xfrm>
              <a:off x="2645727" y="3321050"/>
              <a:ext cx="6910070" cy="1743075"/>
            </a:xfrm>
            <a:prstGeom prst="rect">
              <a:avLst/>
            </a:prstGeom>
            <a:solidFill>
              <a:srgbClr val="70AD47">
                <a:lumMod val="40000"/>
                <a:lumOff val="60000"/>
                <a:alpha val="5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 </a:t>
              </a:r>
            </a:p>
          </p:txBody>
        </p:sp>
        <p:sp>
          <p:nvSpPr>
            <p:cNvPr id="7" name="Text Box 2">
              <a:extLst>
                <a:ext uri="{FF2B5EF4-FFF2-40B4-BE49-F238E27FC236}">
                  <a16:creationId xmlns:a16="http://schemas.microsoft.com/office/drawing/2014/main" id="{3E27FF5B-DA76-9445-EBD9-9725BB3E0598}"/>
                </a:ext>
              </a:extLst>
            </p:cNvPr>
            <p:cNvSpPr txBox="1">
              <a:spLocks noChangeArrowheads="1"/>
            </p:cNvSpPr>
            <p:nvPr/>
          </p:nvSpPr>
          <p:spPr bwMode="auto">
            <a:xfrm>
              <a:off x="2738004" y="3375430"/>
              <a:ext cx="6686550" cy="157543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I-5 Mounts Road to Tumwater &amp; Nisqually River Delta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SSMCP continues to partner with the Nisqually Indian Tribe and other regional agencies to support the critical work along I-5 to improve infrastructure resilience against erosion and flood risk, restore critical habitat and improve mobility. State funding has allowed the project to advance to the NEPA stage and a preferred alternative will be identified then designed. Additional state or federal funds are required to finalize engineering work. This includes $1.5 million for preliminary engineering of part time shoulder use on southbound I-5 between Sleater-Kinney and Henderson Boulevard. This practical solutions approach would improve the transportation outcomes of the initial investment the state has made in the Nisqually River delta.</a:t>
              </a:r>
              <a:r>
                <a:rPr kumimoji="0" lang="en-US" sz="1800" b="0" i="0" u="none" strike="noStrike" kern="1200" cap="none" spc="0" normalizeH="0" baseline="0" noProof="0">
                  <a:ln>
                    <a:noFill/>
                  </a:ln>
                  <a:solidFill>
                    <a:prstClr val="black"/>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Title 2">
            <a:extLst>
              <a:ext uri="{FF2B5EF4-FFF2-40B4-BE49-F238E27FC236}">
                <a16:creationId xmlns:a16="http://schemas.microsoft.com/office/drawing/2014/main" id="{04E779B9-26E1-9E12-E534-D5696A3A0413}"/>
              </a:ext>
            </a:extLst>
          </p:cNvPr>
          <p:cNvSpPr txBox="1">
            <a:spLocks noGrp="1"/>
          </p:cNvSpPr>
          <p:nvPr>
            <p:ph type="title"/>
          </p:nvPr>
        </p:nvSpPr>
        <p:spPr>
          <a:xfrm>
            <a:off x="3086813" y="1089096"/>
            <a:ext cx="5915402" cy="523220"/>
          </a:xfrm>
          <a:prstGeom prst="rect">
            <a:avLst/>
          </a:prstGeom>
          <a:noFill/>
        </p:spPr>
        <p:txBody>
          <a:bodyPr wrap="none" rtlCol="0">
            <a:spAutoFit/>
          </a:bodyPr>
          <a:lstStyle/>
          <a:p>
            <a:r>
              <a:rPr lang="en-US" sz="2800">
                <a:solidFill>
                  <a:srgbClr val="006600"/>
                </a:solidFill>
                <a:latin typeface="Stencil" panose="040409050D0802020404" pitchFamily="82" charset="0"/>
              </a:rPr>
              <a:t>SSMCP 2025 Legislative Agenda</a:t>
            </a:r>
            <a:endParaRPr lang="en-US" sz="2800"/>
          </a:p>
        </p:txBody>
      </p:sp>
    </p:spTree>
    <p:extLst>
      <p:ext uri="{BB962C8B-B14F-4D97-AF65-F5344CB8AC3E}">
        <p14:creationId xmlns:p14="http://schemas.microsoft.com/office/powerpoint/2010/main" val="743666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DF8B-3BFA-887C-69A4-47893CC56778}"/>
              </a:ext>
            </a:extLst>
          </p:cNvPr>
          <p:cNvSpPr>
            <a:spLocks noGrp="1"/>
          </p:cNvSpPr>
          <p:nvPr>
            <p:ph type="ctrTitle"/>
          </p:nvPr>
        </p:nvSpPr>
        <p:spPr>
          <a:xfrm>
            <a:off x="914400" y="1276338"/>
            <a:ext cx="10363200" cy="1470025"/>
          </a:xfrm>
        </p:spPr>
        <p:txBody>
          <a:bodyPr/>
          <a:lstStyle/>
          <a:p>
            <a:r>
              <a:rPr lang="en-US" b="1" dirty="0">
                <a:solidFill>
                  <a:schemeClr val="accent1">
                    <a:lumMod val="75000"/>
                  </a:schemeClr>
                </a:solidFill>
              </a:rPr>
              <a:t>Bill Adamson &amp; Maria Tobin</a:t>
            </a:r>
          </a:p>
        </p:txBody>
      </p:sp>
      <p:sp>
        <p:nvSpPr>
          <p:cNvPr id="3" name="Subtitle 2">
            <a:extLst>
              <a:ext uri="{FF2B5EF4-FFF2-40B4-BE49-F238E27FC236}">
                <a16:creationId xmlns:a16="http://schemas.microsoft.com/office/drawing/2014/main" id="{43D40BE6-BD68-FC74-6053-BFDBFA5264E2}"/>
              </a:ext>
            </a:extLst>
          </p:cNvPr>
          <p:cNvSpPr>
            <a:spLocks noGrp="1"/>
          </p:cNvSpPr>
          <p:nvPr>
            <p:ph type="subTitle" idx="1"/>
          </p:nvPr>
        </p:nvSpPr>
        <p:spPr>
          <a:xfrm>
            <a:off x="1828800" y="2655081"/>
            <a:ext cx="8534400" cy="3193062"/>
          </a:xfrm>
        </p:spPr>
        <p:txBody>
          <a:bodyPr>
            <a:normAutofit fontScale="77500" lnSpcReduction="20000"/>
          </a:bodyPr>
          <a:lstStyle/>
          <a:p>
            <a:r>
              <a:rPr lang="en-US" b="1" u="sng" dirty="0">
                <a:solidFill>
                  <a:schemeClr val="accent1">
                    <a:lumMod val="75000"/>
                  </a:schemeClr>
                </a:solidFill>
              </a:rPr>
              <a:t>SSMCP Initiatives</a:t>
            </a:r>
          </a:p>
          <a:p>
            <a:pPr marL="457200" indent="-457200" algn="l">
              <a:buFont typeface="Wingdings" panose="05000000000000000000" pitchFamily="2" charset="2"/>
              <a:buChar char="§"/>
            </a:pPr>
            <a:r>
              <a:rPr lang="en-US" b="1" dirty="0">
                <a:solidFill>
                  <a:schemeClr val="accent1">
                    <a:lumMod val="75000"/>
                  </a:schemeClr>
                </a:solidFill>
              </a:rPr>
              <a:t>I-5 Funding &amp; Options - FYI</a:t>
            </a:r>
          </a:p>
          <a:p>
            <a:pPr marL="457200" indent="-457200" algn="l">
              <a:buFont typeface="Wingdings" panose="05000000000000000000" pitchFamily="2" charset="2"/>
              <a:buChar char="§"/>
            </a:pPr>
            <a:r>
              <a:rPr lang="en-US" b="1" dirty="0">
                <a:solidFill>
                  <a:schemeClr val="accent1">
                    <a:lumMod val="75000"/>
                  </a:schemeClr>
                </a:solidFill>
              </a:rPr>
              <a:t>2025-26 SSMCP Work Plan - implementation</a:t>
            </a:r>
          </a:p>
          <a:p>
            <a:pPr marL="457200" indent="-457200" algn="l">
              <a:buFont typeface="Wingdings" panose="05000000000000000000" pitchFamily="2" charset="2"/>
              <a:buChar char="§"/>
            </a:pPr>
            <a:r>
              <a:rPr lang="en-US" b="1" dirty="0">
                <a:solidFill>
                  <a:schemeClr val="accent1">
                    <a:lumMod val="75000"/>
                  </a:schemeClr>
                </a:solidFill>
              </a:rPr>
              <a:t>Community / Business Survey results - FYI</a:t>
            </a:r>
          </a:p>
          <a:p>
            <a:pPr marL="457200" indent="-457200" algn="l">
              <a:buFont typeface="Wingdings" panose="05000000000000000000" pitchFamily="2" charset="2"/>
              <a:buChar char="§"/>
            </a:pPr>
            <a:r>
              <a:rPr lang="en-US" b="1" dirty="0">
                <a:solidFill>
                  <a:schemeClr val="accent1">
                    <a:lumMod val="75000"/>
                  </a:schemeClr>
                </a:solidFill>
              </a:rPr>
              <a:t>Military / Defense Economic Impact - messaging</a:t>
            </a:r>
          </a:p>
          <a:p>
            <a:pPr marL="457200" indent="-457200" algn="l">
              <a:buFont typeface="Wingdings" panose="05000000000000000000" pitchFamily="2" charset="2"/>
              <a:buChar char="§"/>
            </a:pPr>
            <a:r>
              <a:rPr lang="en-US" b="1" dirty="0">
                <a:solidFill>
                  <a:schemeClr val="accent1">
                    <a:lumMod val="75000"/>
                  </a:schemeClr>
                </a:solidFill>
              </a:rPr>
              <a:t>Military Installation Resiliency Review – next steps</a:t>
            </a:r>
          </a:p>
          <a:p>
            <a:pPr marL="457200" indent="-457200" algn="l">
              <a:buFont typeface="Wingdings" panose="05000000000000000000" pitchFamily="2" charset="2"/>
              <a:buChar char="§"/>
            </a:pPr>
            <a:r>
              <a:rPr lang="en-US" b="1" dirty="0">
                <a:solidFill>
                  <a:schemeClr val="accent1">
                    <a:lumMod val="75000"/>
                  </a:schemeClr>
                </a:solidFill>
              </a:rPr>
              <a:t>Military Spouse Employment Study – results, next steps</a:t>
            </a:r>
          </a:p>
        </p:txBody>
      </p:sp>
    </p:spTree>
    <p:extLst>
      <p:ext uri="{BB962C8B-B14F-4D97-AF65-F5344CB8AC3E}">
        <p14:creationId xmlns:p14="http://schemas.microsoft.com/office/powerpoint/2010/main" val="2023182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923E-9AF5-37E2-3A77-3941AD851719}"/>
              </a:ext>
            </a:extLst>
          </p:cNvPr>
          <p:cNvSpPr>
            <a:spLocks noGrp="1"/>
          </p:cNvSpPr>
          <p:nvPr>
            <p:ph type="title"/>
          </p:nvPr>
        </p:nvSpPr>
        <p:spPr>
          <a:xfrm>
            <a:off x="1955614" y="1241629"/>
            <a:ext cx="7984953" cy="527958"/>
          </a:xfrm>
          <a:solidFill>
            <a:schemeClr val="bg2">
              <a:lumMod val="50000"/>
            </a:schemeClr>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a:normAutofit/>
          </a:bodyPr>
          <a:lstStyle/>
          <a:p>
            <a:pPr algn="ctr"/>
            <a:r>
              <a:rPr lang="en-US" sz="2400">
                <a:latin typeface="Stencil" panose="040409050D0802020404" pitchFamily="82" charset="0"/>
              </a:rPr>
              <a:t>I-5 Nisqually Delta Funding Timeline - 09.2024</a:t>
            </a:r>
          </a:p>
        </p:txBody>
      </p:sp>
      <p:pic>
        <p:nvPicPr>
          <p:cNvPr id="33" name="Picture 6">
            <a:extLst>
              <a:ext uri="{FF2B5EF4-FFF2-40B4-BE49-F238E27FC236}">
                <a16:creationId xmlns:a16="http://schemas.microsoft.com/office/drawing/2014/main" id="{CB9AB08F-6FA9-DB4A-8F12-FAEC08B30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107"/>
            <a:ext cx="447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I:\Economic Development\1.SSMCP\ASSN OF DEFENSE COMMUNITIES\GADC logo">
            <a:extLst>
              <a:ext uri="{FF2B5EF4-FFF2-40B4-BE49-F238E27FC236}">
                <a16:creationId xmlns:a16="http://schemas.microsoft.com/office/drawing/2014/main" id="{94AACC4D-0CD9-3116-F48B-A8F5DAC20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1550" y="195072"/>
            <a:ext cx="908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B16F30FF-6738-A766-1A6B-93A71C821A90}"/>
              </a:ext>
            </a:extLst>
          </p:cNvPr>
          <p:cNvSpPr txBox="1"/>
          <p:nvPr/>
        </p:nvSpPr>
        <p:spPr>
          <a:xfrm>
            <a:off x="3513875" y="4360048"/>
            <a:ext cx="24470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96B24">
                    <a:lumMod val="60000"/>
                    <a:lumOff val="40000"/>
                  </a:srgbClr>
                </a:solidFill>
                <a:effectLst/>
                <a:uLnTx/>
                <a:uFillTx/>
                <a:latin typeface="Aptos" panose="02110004020202020204"/>
                <a:ea typeface="+mn-ea"/>
                <a:cs typeface="+mn-cs"/>
              </a:rPr>
              <a:t>*funded by Nisqually Indian Tribe</a:t>
            </a:r>
          </a:p>
        </p:txBody>
      </p:sp>
      <p:grpSp>
        <p:nvGrpSpPr>
          <p:cNvPr id="17" name="Group 16">
            <a:extLst>
              <a:ext uri="{FF2B5EF4-FFF2-40B4-BE49-F238E27FC236}">
                <a16:creationId xmlns:a16="http://schemas.microsoft.com/office/drawing/2014/main" id="{DE9C4242-FB8B-E2DE-24AE-AFF5C1E2729D}"/>
              </a:ext>
            </a:extLst>
          </p:cNvPr>
          <p:cNvGrpSpPr/>
          <p:nvPr/>
        </p:nvGrpSpPr>
        <p:grpSpPr>
          <a:xfrm>
            <a:off x="882701" y="1836837"/>
            <a:ext cx="11034448" cy="2544977"/>
            <a:chOff x="882701" y="3056037"/>
            <a:chExt cx="11034448" cy="2544977"/>
          </a:xfrm>
        </p:grpSpPr>
        <p:grpSp>
          <p:nvGrpSpPr>
            <p:cNvPr id="15" name="Group 14">
              <a:extLst>
                <a:ext uri="{FF2B5EF4-FFF2-40B4-BE49-F238E27FC236}">
                  <a16:creationId xmlns:a16="http://schemas.microsoft.com/office/drawing/2014/main" id="{4E05B36F-C70A-0782-CC73-EF8F6F867B8E}"/>
                </a:ext>
              </a:extLst>
            </p:cNvPr>
            <p:cNvGrpSpPr/>
            <p:nvPr/>
          </p:nvGrpSpPr>
          <p:grpSpPr>
            <a:xfrm>
              <a:off x="948583" y="4193482"/>
              <a:ext cx="10968566" cy="675548"/>
              <a:chOff x="1664200" y="2931252"/>
              <a:chExt cx="10968566" cy="675548"/>
            </a:xfrm>
          </p:grpSpPr>
          <p:sp>
            <p:nvSpPr>
              <p:cNvPr id="3" name="Rectangle 2">
                <a:extLst>
                  <a:ext uri="{FF2B5EF4-FFF2-40B4-BE49-F238E27FC236}">
                    <a16:creationId xmlns:a16="http://schemas.microsoft.com/office/drawing/2014/main" id="{AFEF879A-7591-BEDA-8353-936177F93A74}"/>
                  </a:ext>
                </a:extLst>
              </p:cNvPr>
              <p:cNvSpPr/>
              <p:nvPr/>
            </p:nvSpPr>
            <p:spPr>
              <a:xfrm>
                <a:off x="1664200"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2018</a:t>
                </a:r>
              </a:p>
            </p:txBody>
          </p:sp>
          <p:sp>
            <p:nvSpPr>
              <p:cNvPr id="4" name="Rectangle 3">
                <a:extLst>
                  <a:ext uri="{FF2B5EF4-FFF2-40B4-BE49-F238E27FC236}">
                    <a16:creationId xmlns:a16="http://schemas.microsoft.com/office/drawing/2014/main" id="{3613A45F-3A2B-64A4-2E45-9A0CDABA27AC}"/>
                  </a:ext>
                </a:extLst>
              </p:cNvPr>
              <p:cNvSpPr/>
              <p:nvPr/>
            </p:nvSpPr>
            <p:spPr>
              <a:xfrm>
                <a:off x="2671231"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2019</a:t>
                </a:r>
              </a:p>
            </p:txBody>
          </p:sp>
          <p:sp>
            <p:nvSpPr>
              <p:cNvPr id="5" name="Rectangle 4">
                <a:extLst>
                  <a:ext uri="{FF2B5EF4-FFF2-40B4-BE49-F238E27FC236}">
                    <a16:creationId xmlns:a16="http://schemas.microsoft.com/office/drawing/2014/main" id="{15E681C5-F694-02BE-ED2B-E92D7EAD1B7D}"/>
                  </a:ext>
                </a:extLst>
              </p:cNvPr>
              <p:cNvSpPr/>
              <p:nvPr/>
            </p:nvSpPr>
            <p:spPr>
              <a:xfrm>
                <a:off x="3678262"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2020</a:t>
                </a:r>
              </a:p>
            </p:txBody>
          </p:sp>
          <p:sp>
            <p:nvSpPr>
              <p:cNvPr id="6" name="Rectangle 5">
                <a:extLst>
                  <a:ext uri="{FF2B5EF4-FFF2-40B4-BE49-F238E27FC236}">
                    <a16:creationId xmlns:a16="http://schemas.microsoft.com/office/drawing/2014/main" id="{CB1AEC87-C088-DAF6-152F-A63E4EFAD6B2}"/>
                  </a:ext>
                </a:extLst>
              </p:cNvPr>
              <p:cNvSpPr/>
              <p:nvPr/>
            </p:nvSpPr>
            <p:spPr>
              <a:xfrm>
                <a:off x="4685293"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2021</a:t>
                </a:r>
              </a:p>
            </p:txBody>
          </p:sp>
          <p:sp>
            <p:nvSpPr>
              <p:cNvPr id="7" name="Rectangle 6">
                <a:extLst>
                  <a:ext uri="{FF2B5EF4-FFF2-40B4-BE49-F238E27FC236}">
                    <a16:creationId xmlns:a16="http://schemas.microsoft.com/office/drawing/2014/main" id="{EA58CD83-BD5C-29E4-A063-1B0F7FB1AD97}"/>
                  </a:ext>
                </a:extLst>
              </p:cNvPr>
              <p:cNvSpPr/>
              <p:nvPr/>
            </p:nvSpPr>
            <p:spPr>
              <a:xfrm>
                <a:off x="5692324"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2022</a:t>
                </a:r>
              </a:p>
            </p:txBody>
          </p:sp>
          <p:sp>
            <p:nvSpPr>
              <p:cNvPr id="8" name="Rectangle 7">
                <a:extLst>
                  <a:ext uri="{FF2B5EF4-FFF2-40B4-BE49-F238E27FC236}">
                    <a16:creationId xmlns:a16="http://schemas.microsoft.com/office/drawing/2014/main" id="{14372D10-87B8-B3B1-FE79-7AEF8175291A}"/>
                  </a:ext>
                </a:extLst>
              </p:cNvPr>
              <p:cNvSpPr/>
              <p:nvPr/>
            </p:nvSpPr>
            <p:spPr>
              <a:xfrm>
                <a:off x="6699355"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2023</a:t>
                </a:r>
              </a:p>
            </p:txBody>
          </p:sp>
          <p:sp>
            <p:nvSpPr>
              <p:cNvPr id="9" name="Rectangle 8">
                <a:extLst>
                  <a:ext uri="{FF2B5EF4-FFF2-40B4-BE49-F238E27FC236}">
                    <a16:creationId xmlns:a16="http://schemas.microsoft.com/office/drawing/2014/main" id="{976DA57A-7408-B585-9F5F-F331F141D7F6}"/>
                  </a:ext>
                </a:extLst>
              </p:cNvPr>
              <p:cNvSpPr/>
              <p:nvPr/>
            </p:nvSpPr>
            <p:spPr>
              <a:xfrm>
                <a:off x="7706386"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2024</a:t>
                </a:r>
              </a:p>
            </p:txBody>
          </p:sp>
          <p:sp>
            <p:nvSpPr>
              <p:cNvPr id="10" name="Rectangle 9">
                <a:extLst>
                  <a:ext uri="{FF2B5EF4-FFF2-40B4-BE49-F238E27FC236}">
                    <a16:creationId xmlns:a16="http://schemas.microsoft.com/office/drawing/2014/main" id="{49A0E1CB-07F4-7E1B-CFC0-755DE96EB2B0}"/>
                  </a:ext>
                </a:extLst>
              </p:cNvPr>
              <p:cNvSpPr/>
              <p:nvPr/>
            </p:nvSpPr>
            <p:spPr>
              <a:xfrm>
                <a:off x="8713417"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2025</a:t>
                </a:r>
              </a:p>
            </p:txBody>
          </p:sp>
          <p:sp>
            <p:nvSpPr>
              <p:cNvPr id="12" name="Rectangle 11">
                <a:extLst>
                  <a:ext uri="{FF2B5EF4-FFF2-40B4-BE49-F238E27FC236}">
                    <a16:creationId xmlns:a16="http://schemas.microsoft.com/office/drawing/2014/main" id="{FFE3D5DA-C141-3826-715E-924C4891CA04}"/>
                  </a:ext>
                </a:extLst>
              </p:cNvPr>
              <p:cNvSpPr/>
              <p:nvPr/>
            </p:nvSpPr>
            <p:spPr>
              <a:xfrm>
                <a:off x="10727481"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2027</a:t>
                </a:r>
              </a:p>
            </p:txBody>
          </p:sp>
          <p:sp>
            <p:nvSpPr>
              <p:cNvPr id="13" name="Rectangle 12">
                <a:extLst>
                  <a:ext uri="{FF2B5EF4-FFF2-40B4-BE49-F238E27FC236}">
                    <a16:creationId xmlns:a16="http://schemas.microsoft.com/office/drawing/2014/main" id="{6293103B-F93D-E763-AA54-780A0F34A6D5}"/>
                  </a:ext>
                </a:extLst>
              </p:cNvPr>
              <p:cNvSpPr/>
              <p:nvPr/>
            </p:nvSpPr>
            <p:spPr>
              <a:xfrm>
                <a:off x="9720448" y="3114271"/>
                <a:ext cx="935736"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2026</a:t>
                </a:r>
              </a:p>
            </p:txBody>
          </p:sp>
          <p:sp>
            <p:nvSpPr>
              <p:cNvPr id="14" name="Arrow: Right 13">
                <a:extLst>
                  <a:ext uri="{FF2B5EF4-FFF2-40B4-BE49-F238E27FC236}">
                    <a16:creationId xmlns:a16="http://schemas.microsoft.com/office/drawing/2014/main" id="{1F930A7E-AF4C-EFFB-0E35-D012A5F52EFB}"/>
                  </a:ext>
                </a:extLst>
              </p:cNvPr>
              <p:cNvSpPr/>
              <p:nvPr/>
            </p:nvSpPr>
            <p:spPr>
              <a:xfrm>
                <a:off x="11697030" y="2931252"/>
                <a:ext cx="935736" cy="6755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2028</a:t>
                </a:r>
              </a:p>
            </p:txBody>
          </p:sp>
        </p:grpSp>
        <p:sp>
          <p:nvSpPr>
            <p:cNvPr id="16" name="TextBox 15">
              <a:extLst>
                <a:ext uri="{FF2B5EF4-FFF2-40B4-BE49-F238E27FC236}">
                  <a16:creationId xmlns:a16="http://schemas.microsoft.com/office/drawing/2014/main" id="{1106700E-3B71-0E09-AFE6-81B91306F91B}"/>
                </a:ext>
              </a:extLst>
            </p:cNvPr>
            <p:cNvSpPr txBox="1"/>
            <p:nvPr/>
          </p:nvSpPr>
          <p:spPr>
            <a:xfrm>
              <a:off x="882701" y="3898524"/>
              <a:ext cx="10461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97132"/>
                  </a:solidFill>
                  <a:effectLst/>
                  <a:uLnTx/>
                  <a:uFillTx/>
                  <a:latin typeface="Arial Rounded MT Bold" panose="020F0704030504030204" pitchFamily="34" charset="0"/>
                  <a:ea typeface="+mn-ea"/>
                  <a:cs typeface="+mn-cs"/>
                </a:rPr>
                <a:t>$500K</a:t>
              </a:r>
            </a:p>
          </p:txBody>
        </p:sp>
        <p:sp>
          <p:nvSpPr>
            <p:cNvPr id="18" name="TextBox 17">
              <a:extLst>
                <a:ext uri="{FF2B5EF4-FFF2-40B4-BE49-F238E27FC236}">
                  <a16:creationId xmlns:a16="http://schemas.microsoft.com/office/drawing/2014/main" id="{DD7DEEC2-A0E3-DF4D-E396-390D47D1992B}"/>
                </a:ext>
              </a:extLst>
            </p:cNvPr>
            <p:cNvSpPr txBox="1"/>
            <p:nvPr/>
          </p:nvSpPr>
          <p:spPr>
            <a:xfrm>
              <a:off x="1986468" y="3898524"/>
              <a:ext cx="11056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02B93"/>
                  </a:solidFill>
                  <a:effectLst/>
                  <a:uLnTx/>
                  <a:uFillTx/>
                  <a:latin typeface="Arial Rounded MT Bold" panose="020F0704030504030204" pitchFamily="34" charset="0"/>
                  <a:ea typeface="+mn-ea"/>
                  <a:cs typeface="+mn-cs"/>
                </a:rPr>
                <a:t>$2.25M</a:t>
              </a:r>
            </a:p>
          </p:txBody>
        </p:sp>
        <p:sp>
          <p:nvSpPr>
            <p:cNvPr id="20" name="TextBox 19">
              <a:extLst>
                <a:ext uri="{FF2B5EF4-FFF2-40B4-BE49-F238E27FC236}">
                  <a16:creationId xmlns:a16="http://schemas.microsoft.com/office/drawing/2014/main" id="{6C30593A-CDCF-CBAF-0132-230702C76A42}"/>
                </a:ext>
              </a:extLst>
            </p:cNvPr>
            <p:cNvSpPr txBox="1"/>
            <p:nvPr/>
          </p:nvSpPr>
          <p:spPr>
            <a:xfrm>
              <a:off x="5097965" y="3433426"/>
              <a:ext cx="9054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F9ED5"/>
                  </a:solidFill>
                  <a:effectLst/>
                  <a:uLnTx/>
                  <a:uFillTx/>
                  <a:latin typeface="Aptos" panose="02110004020202020204"/>
                  <a:ea typeface="+mn-ea"/>
                  <a:cs typeface="+mn-cs"/>
                </a:rPr>
                <a:t>NEPA/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F9ED5"/>
                  </a:solidFill>
                  <a:effectLst/>
                  <a:uLnTx/>
                  <a:uFillTx/>
                  <a:latin typeface="Aptos" panose="02110004020202020204"/>
                  <a:ea typeface="+mn-ea"/>
                  <a:cs typeface="+mn-cs"/>
                </a:rPr>
                <a:t>SEPA</a:t>
              </a:r>
              <a:endParaRPr kumimoji="0" lang="en-US" sz="1800" b="0"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811F398F-2035-85C2-BC74-5A3CFC690D78}"/>
                </a:ext>
              </a:extLst>
            </p:cNvPr>
            <p:cNvSpPr txBox="1"/>
            <p:nvPr/>
          </p:nvSpPr>
          <p:spPr>
            <a:xfrm>
              <a:off x="3365621" y="3248760"/>
              <a:ext cx="10461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A72E"/>
                  </a:solidFill>
                  <a:effectLst/>
                  <a:uLnTx/>
                  <a:uFillTx/>
                  <a:latin typeface="Aptos" panose="02110004020202020204"/>
                  <a:ea typeface="+mn-ea"/>
                  <a:cs typeface="+mn-cs"/>
                </a:rPr>
                <a:t>USGS Hydrology Study*</a:t>
              </a:r>
            </a:p>
          </p:txBody>
        </p:sp>
        <p:sp>
          <p:nvSpPr>
            <p:cNvPr id="22" name="TextBox 21">
              <a:extLst>
                <a:ext uri="{FF2B5EF4-FFF2-40B4-BE49-F238E27FC236}">
                  <a16:creationId xmlns:a16="http://schemas.microsoft.com/office/drawing/2014/main" id="{86E3100A-0B03-461F-DB77-29941C56D0A1}"/>
                </a:ext>
              </a:extLst>
            </p:cNvPr>
            <p:cNvSpPr txBox="1"/>
            <p:nvPr/>
          </p:nvSpPr>
          <p:spPr>
            <a:xfrm>
              <a:off x="3365621" y="3898524"/>
              <a:ext cx="10461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EA72E"/>
                  </a:solidFill>
                  <a:effectLst/>
                  <a:uLnTx/>
                  <a:uFillTx/>
                  <a:latin typeface="Arial Rounded MT Bold" panose="020F0704030504030204" pitchFamily="34" charset="0"/>
                  <a:ea typeface="+mn-ea"/>
                  <a:cs typeface="+mn-cs"/>
                </a:rPr>
                <a:t>$300K</a:t>
              </a:r>
            </a:p>
          </p:txBody>
        </p:sp>
        <p:sp>
          <p:nvSpPr>
            <p:cNvPr id="23" name="TextBox 22">
              <a:extLst>
                <a:ext uri="{FF2B5EF4-FFF2-40B4-BE49-F238E27FC236}">
                  <a16:creationId xmlns:a16="http://schemas.microsoft.com/office/drawing/2014/main" id="{6E96104E-3979-1104-5FF9-001A35E0281E}"/>
                </a:ext>
              </a:extLst>
            </p:cNvPr>
            <p:cNvSpPr txBox="1"/>
            <p:nvPr/>
          </p:nvSpPr>
          <p:spPr>
            <a:xfrm>
              <a:off x="5163525" y="3898524"/>
              <a:ext cx="7743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9ED5"/>
                  </a:solidFill>
                  <a:effectLst/>
                  <a:uLnTx/>
                  <a:uFillTx/>
                  <a:latin typeface="Arial Rounded MT Bold" panose="020F0704030504030204" pitchFamily="34" charset="0"/>
                  <a:ea typeface="+mn-ea"/>
                  <a:cs typeface="+mn-cs"/>
                </a:rPr>
                <a:t>$5M</a:t>
              </a:r>
            </a:p>
          </p:txBody>
        </p:sp>
        <p:sp>
          <p:nvSpPr>
            <p:cNvPr id="24" name="TextBox 23">
              <a:extLst>
                <a:ext uri="{FF2B5EF4-FFF2-40B4-BE49-F238E27FC236}">
                  <a16:creationId xmlns:a16="http://schemas.microsoft.com/office/drawing/2014/main" id="{C16D9FBC-7B0E-B819-886B-67ECDCE82F4B}"/>
                </a:ext>
              </a:extLst>
            </p:cNvPr>
            <p:cNvSpPr txBox="1"/>
            <p:nvPr/>
          </p:nvSpPr>
          <p:spPr>
            <a:xfrm>
              <a:off x="6383138" y="3898524"/>
              <a:ext cx="10461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EA72E">
                      <a:lumMod val="75000"/>
                    </a:srgbClr>
                  </a:solidFill>
                  <a:effectLst/>
                  <a:uLnTx/>
                  <a:uFillTx/>
                  <a:latin typeface="Arial Rounded MT Bold" panose="020F0704030504030204" pitchFamily="34" charset="0"/>
                  <a:ea typeface="+mn-ea"/>
                  <a:cs typeface="+mn-cs"/>
                </a:rPr>
                <a:t>$75M</a:t>
              </a:r>
            </a:p>
          </p:txBody>
        </p:sp>
        <p:sp>
          <p:nvSpPr>
            <p:cNvPr id="28" name="TextBox 27">
              <a:extLst>
                <a:ext uri="{FF2B5EF4-FFF2-40B4-BE49-F238E27FC236}">
                  <a16:creationId xmlns:a16="http://schemas.microsoft.com/office/drawing/2014/main" id="{5EC05ACF-8E35-F5A8-841C-547D81CF9780}"/>
                </a:ext>
              </a:extLst>
            </p:cNvPr>
            <p:cNvSpPr txBox="1"/>
            <p:nvPr/>
          </p:nvSpPr>
          <p:spPr>
            <a:xfrm>
              <a:off x="9791670" y="3913913"/>
              <a:ext cx="1526424" cy="338554"/>
            </a:xfrm>
            <a:prstGeom prst="rect">
              <a:avLst/>
            </a:prstGeom>
            <a:solidFill>
              <a:srgbClr val="33CC33"/>
            </a:solid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$3.8B - $6.0B</a:t>
              </a:r>
            </a:p>
          </p:txBody>
        </p:sp>
        <p:sp>
          <p:nvSpPr>
            <p:cNvPr id="32" name="TextBox 31">
              <a:extLst>
                <a:ext uri="{FF2B5EF4-FFF2-40B4-BE49-F238E27FC236}">
                  <a16:creationId xmlns:a16="http://schemas.microsoft.com/office/drawing/2014/main" id="{2BAC7673-3C8F-7FF7-D82C-ECC8ED9C03E0}"/>
                </a:ext>
              </a:extLst>
            </p:cNvPr>
            <p:cNvSpPr txBox="1"/>
            <p:nvPr/>
          </p:nvSpPr>
          <p:spPr>
            <a:xfrm>
              <a:off x="6028834" y="3064094"/>
              <a:ext cx="1754726"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4EA72E">
                      <a:lumMod val="75000"/>
                    </a:srgbClr>
                  </a:solidFill>
                  <a:effectLst/>
                  <a:uLnTx/>
                  <a:uFillTx/>
                  <a:latin typeface="Aptos" panose="020B0004020202020204" pitchFamily="34" charset="0"/>
                  <a:ea typeface="+mn-ea"/>
                  <a:cs typeface="+mn-cs"/>
                </a:rPr>
                <a:t>Preliminary engineering and ROW acquisition. Includes $21M for 3 roundabouts on SR 507</a:t>
              </a:r>
            </a:p>
          </p:txBody>
        </p:sp>
        <p:sp>
          <p:nvSpPr>
            <p:cNvPr id="11" name="TextBox 10">
              <a:extLst>
                <a:ext uri="{FF2B5EF4-FFF2-40B4-BE49-F238E27FC236}">
                  <a16:creationId xmlns:a16="http://schemas.microsoft.com/office/drawing/2014/main" id="{A365D8F8-0D80-E0CA-34E5-DB441F5D1273}"/>
                </a:ext>
              </a:extLst>
            </p:cNvPr>
            <p:cNvSpPr txBox="1"/>
            <p:nvPr/>
          </p:nvSpPr>
          <p:spPr>
            <a:xfrm>
              <a:off x="899920" y="3433426"/>
              <a:ext cx="10461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97132"/>
                  </a:solidFill>
                  <a:effectLst/>
                  <a:uLnTx/>
                  <a:uFillTx/>
                  <a:latin typeface="Arial Rounded MT Bold" panose="020F0704030504030204" pitchFamily="34" charset="0"/>
                  <a:ea typeface="+mn-ea"/>
                  <a:cs typeface="+mn-cs"/>
                </a:rPr>
                <a:t>Corridor Study</a:t>
              </a:r>
            </a:p>
          </p:txBody>
        </p:sp>
        <p:sp>
          <p:nvSpPr>
            <p:cNvPr id="29" name="TextBox 28">
              <a:extLst>
                <a:ext uri="{FF2B5EF4-FFF2-40B4-BE49-F238E27FC236}">
                  <a16:creationId xmlns:a16="http://schemas.microsoft.com/office/drawing/2014/main" id="{15431736-30C4-DC91-EE94-7ACA29BE3036}"/>
                </a:ext>
              </a:extLst>
            </p:cNvPr>
            <p:cNvSpPr txBox="1"/>
            <p:nvPr/>
          </p:nvSpPr>
          <p:spPr>
            <a:xfrm>
              <a:off x="1900525" y="3064094"/>
              <a:ext cx="12775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02B93"/>
                  </a:solidFill>
                  <a:effectLst/>
                  <a:uLnTx/>
                  <a:uFillTx/>
                  <a:latin typeface="Arial Rounded MT Bold" panose="020F0704030504030204" pitchFamily="34" charset="0"/>
                  <a:ea typeface="+mn-ea"/>
                  <a:cs typeface="+mn-cs"/>
                </a:rPr>
                <a:t>Planning &amp; Environmental Linkages Study</a:t>
              </a:r>
            </a:p>
          </p:txBody>
        </p:sp>
        <p:sp>
          <p:nvSpPr>
            <p:cNvPr id="31" name="Arrow: Right 30">
              <a:extLst>
                <a:ext uri="{FF2B5EF4-FFF2-40B4-BE49-F238E27FC236}">
                  <a16:creationId xmlns:a16="http://schemas.microsoft.com/office/drawing/2014/main" id="{F8598944-2FFE-5591-DFCD-85733A11933E}"/>
                </a:ext>
              </a:extLst>
            </p:cNvPr>
            <p:cNvSpPr/>
            <p:nvPr/>
          </p:nvSpPr>
          <p:spPr>
            <a:xfrm>
              <a:off x="948583" y="4822553"/>
              <a:ext cx="2553225" cy="184278"/>
            </a:xfrm>
            <a:prstGeom prst="rightArrow">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Arrow: Right 35">
              <a:extLst>
                <a:ext uri="{FF2B5EF4-FFF2-40B4-BE49-F238E27FC236}">
                  <a16:creationId xmlns:a16="http://schemas.microsoft.com/office/drawing/2014/main" id="{DD37DACE-1FBA-6298-AB58-8ECC86DDB42F}"/>
                </a:ext>
              </a:extLst>
            </p:cNvPr>
            <p:cNvSpPr/>
            <p:nvPr/>
          </p:nvSpPr>
          <p:spPr>
            <a:xfrm flipV="1">
              <a:off x="2334150" y="5101724"/>
              <a:ext cx="3599344" cy="191278"/>
            </a:xfrm>
            <a:prstGeom prst="righ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solidFill>
                <a:effectLst/>
                <a:uLnTx/>
                <a:uFillTx/>
                <a:latin typeface="Aptos" panose="02110004020202020204"/>
                <a:ea typeface="+mn-ea"/>
                <a:cs typeface="+mn-cs"/>
              </a:endParaRPr>
            </a:p>
          </p:txBody>
        </p:sp>
        <p:sp>
          <p:nvSpPr>
            <p:cNvPr id="39" name="Arrow: Right 38">
              <a:extLst>
                <a:ext uri="{FF2B5EF4-FFF2-40B4-BE49-F238E27FC236}">
                  <a16:creationId xmlns:a16="http://schemas.microsoft.com/office/drawing/2014/main" id="{A2457003-0ACD-8DB3-9F23-E079E98C0C1F}"/>
                </a:ext>
              </a:extLst>
            </p:cNvPr>
            <p:cNvSpPr/>
            <p:nvPr/>
          </p:nvSpPr>
          <p:spPr>
            <a:xfrm flipV="1">
              <a:off x="3513875" y="5409736"/>
              <a:ext cx="2521935" cy="191278"/>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solidFill>
                <a:effectLst/>
                <a:uLnTx/>
                <a:uFillTx/>
                <a:latin typeface="Aptos" panose="02110004020202020204"/>
                <a:ea typeface="+mn-ea"/>
                <a:cs typeface="+mn-cs"/>
              </a:endParaRPr>
            </a:p>
          </p:txBody>
        </p:sp>
        <p:sp>
          <p:nvSpPr>
            <p:cNvPr id="41" name="Arrow: Right 40">
              <a:extLst>
                <a:ext uri="{FF2B5EF4-FFF2-40B4-BE49-F238E27FC236}">
                  <a16:creationId xmlns:a16="http://schemas.microsoft.com/office/drawing/2014/main" id="{00D77F64-0FE8-68CA-AE7B-3C7A53C97740}"/>
                </a:ext>
              </a:extLst>
            </p:cNvPr>
            <p:cNvSpPr/>
            <p:nvPr/>
          </p:nvSpPr>
          <p:spPr>
            <a:xfrm flipV="1">
              <a:off x="5400675" y="4822553"/>
              <a:ext cx="3402857" cy="205992"/>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solidFill>
                <a:effectLst/>
                <a:uLnTx/>
                <a:uFillTx/>
                <a:latin typeface="Aptos" panose="02110004020202020204"/>
                <a:ea typeface="+mn-ea"/>
                <a:cs typeface="+mn-cs"/>
              </a:endParaRPr>
            </a:p>
          </p:txBody>
        </p:sp>
        <p:sp>
          <p:nvSpPr>
            <p:cNvPr id="44" name="Arrow: Right 43">
              <a:extLst>
                <a:ext uri="{FF2B5EF4-FFF2-40B4-BE49-F238E27FC236}">
                  <a16:creationId xmlns:a16="http://schemas.microsoft.com/office/drawing/2014/main" id="{BEFD5DD0-2A8B-4E32-696C-48ACE2745078}"/>
                </a:ext>
              </a:extLst>
            </p:cNvPr>
            <p:cNvSpPr/>
            <p:nvPr/>
          </p:nvSpPr>
          <p:spPr>
            <a:xfrm flipV="1">
              <a:off x="6819901" y="5094831"/>
              <a:ext cx="4127700" cy="191279"/>
            </a:xfrm>
            <a:prstGeom prst="rightArrow">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solidFill>
                <a:effectLst/>
                <a:uLnTx/>
                <a:uFillTx/>
                <a:latin typeface="Aptos" panose="02110004020202020204"/>
                <a:ea typeface="+mn-ea"/>
                <a:cs typeface="+mn-cs"/>
              </a:endParaRPr>
            </a:p>
          </p:txBody>
        </p:sp>
        <p:sp>
          <p:nvSpPr>
            <p:cNvPr id="45" name="TextBox 44">
              <a:extLst>
                <a:ext uri="{FF2B5EF4-FFF2-40B4-BE49-F238E27FC236}">
                  <a16:creationId xmlns:a16="http://schemas.microsoft.com/office/drawing/2014/main" id="{5EB8FE98-DA78-058B-CBFF-A01B5724CFF7}"/>
                </a:ext>
              </a:extLst>
            </p:cNvPr>
            <p:cNvSpPr txBox="1"/>
            <p:nvPr/>
          </p:nvSpPr>
          <p:spPr>
            <a:xfrm>
              <a:off x="9754415" y="3056037"/>
              <a:ext cx="1537665"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ptos" panose="020B0004020202020204" pitchFamily="34" charset="0"/>
                  <a:ea typeface="+mn-ea"/>
                  <a:cs typeface="+mn-cs"/>
                </a:rPr>
                <a:t>Preliminary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0B0004020202020204" pitchFamily="34" charset="0"/>
                  <a:ea typeface="+mn-ea"/>
                  <a:cs typeface="+mn-cs"/>
                </a:rPr>
                <a:t>final CEVP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0B0004020202020204" pitchFamily="34" charset="0"/>
                  <a:ea typeface="+mn-ea"/>
                  <a:cs typeface="+mn-cs"/>
                </a:rPr>
                <a:t>(cost estimate validation process</a:t>
              </a:r>
              <a:r>
                <a:rPr kumimoji="0" lang="en-US" sz="1100" b="0" i="0" u="none" strike="noStrike" kern="0" cap="none" spc="0" normalizeH="0" baseline="0" noProof="0" dirty="0">
                  <a:ln>
                    <a:noFill/>
                  </a:ln>
                  <a:solidFill>
                    <a:prstClr val="black"/>
                  </a:solidFill>
                  <a:effectLst/>
                  <a:uLnTx/>
                  <a:uFillTx/>
                  <a:latin typeface="Aptos" panose="020B0004020202020204" pitchFamily="34" charset="0"/>
                  <a:ea typeface="+mn-ea"/>
                  <a:cs typeface="+mn-cs"/>
                </a:rPr>
                <a:t>) </a:t>
              </a:r>
            </a:p>
          </p:txBody>
        </p:sp>
      </p:grpSp>
      <p:sp>
        <p:nvSpPr>
          <p:cNvPr id="19" name="Title 1">
            <a:extLst>
              <a:ext uri="{FF2B5EF4-FFF2-40B4-BE49-F238E27FC236}">
                <a16:creationId xmlns:a16="http://schemas.microsoft.com/office/drawing/2014/main" id="{8BD996EB-E235-7B01-55D7-D6C9C4FBA838}"/>
              </a:ext>
            </a:extLst>
          </p:cNvPr>
          <p:cNvSpPr txBox="1">
            <a:spLocks/>
          </p:cNvSpPr>
          <p:nvPr/>
        </p:nvSpPr>
        <p:spPr>
          <a:xfrm>
            <a:off x="1884320" y="4938530"/>
            <a:ext cx="8279230" cy="527958"/>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tencil"/>
                <a:ea typeface="+mn-ea"/>
                <a:cs typeface="+mn-cs"/>
              </a:rPr>
              <a:t>Next steps</a:t>
            </a:r>
          </a:p>
        </p:txBody>
      </p:sp>
      <p:grpSp>
        <p:nvGrpSpPr>
          <p:cNvPr id="64" name="Group 63">
            <a:extLst>
              <a:ext uri="{FF2B5EF4-FFF2-40B4-BE49-F238E27FC236}">
                <a16:creationId xmlns:a16="http://schemas.microsoft.com/office/drawing/2014/main" id="{AC2E07C0-A63D-2483-89FA-DDF09DC8277F}"/>
              </a:ext>
            </a:extLst>
          </p:cNvPr>
          <p:cNvGrpSpPr/>
          <p:nvPr/>
        </p:nvGrpSpPr>
        <p:grpSpPr>
          <a:xfrm>
            <a:off x="1836013" y="5585053"/>
            <a:ext cx="8412774" cy="1009235"/>
            <a:chOff x="1836013" y="5585053"/>
            <a:chExt cx="8412774" cy="1009235"/>
          </a:xfrm>
        </p:grpSpPr>
        <p:grpSp>
          <p:nvGrpSpPr>
            <p:cNvPr id="25" name="Group 24">
              <a:extLst>
                <a:ext uri="{FF2B5EF4-FFF2-40B4-BE49-F238E27FC236}">
                  <a16:creationId xmlns:a16="http://schemas.microsoft.com/office/drawing/2014/main" id="{AB366F24-281D-DA59-B0FA-5D2B9DD7BF3A}"/>
                </a:ext>
              </a:extLst>
            </p:cNvPr>
            <p:cNvGrpSpPr/>
            <p:nvPr/>
          </p:nvGrpSpPr>
          <p:grpSpPr>
            <a:xfrm>
              <a:off x="1836013" y="5599832"/>
              <a:ext cx="1090182" cy="979676"/>
              <a:chOff x="-54374" y="1618756"/>
              <a:chExt cx="1728336" cy="1206128"/>
            </a:xfrm>
          </p:grpSpPr>
          <p:sp>
            <p:nvSpPr>
              <p:cNvPr id="62" name="Rectangle: Rounded Corners 61">
                <a:extLst>
                  <a:ext uri="{FF2B5EF4-FFF2-40B4-BE49-F238E27FC236}">
                    <a16:creationId xmlns:a16="http://schemas.microsoft.com/office/drawing/2014/main" id="{859B7EAF-A8A7-0670-20C2-4845057688ED}"/>
                  </a:ext>
                </a:extLst>
              </p:cNvPr>
              <p:cNvSpPr/>
              <p:nvPr/>
            </p:nvSpPr>
            <p:spPr>
              <a:xfrm>
                <a:off x="5253" y="1618756"/>
                <a:ext cx="1628528" cy="1206128"/>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Rectangle: Rounded Corners 4">
                <a:extLst>
                  <a:ext uri="{FF2B5EF4-FFF2-40B4-BE49-F238E27FC236}">
                    <a16:creationId xmlns:a16="http://schemas.microsoft.com/office/drawing/2014/main" id="{41D0A918-E1A3-5C54-01F7-5E9895FBE468}"/>
                  </a:ext>
                </a:extLst>
              </p:cNvPr>
              <p:cNvSpPr txBox="1"/>
              <p:nvPr/>
            </p:nvSpPr>
            <p:spPr>
              <a:xfrm>
                <a:off x="-54374" y="1654083"/>
                <a:ext cx="1728336" cy="1135476"/>
              </a:xfrm>
              <a:prstGeom prst="rect">
                <a:avLst/>
              </a:prstGeom>
              <a:noFill/>
              <a:ln>
                <a:noFill/>
              </a:ln>
              <a:effectLst/>
            </p:spPr>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ysClr val="window" lastClr="FFFFFF"/>
                    </a:solidFill>
                    <a:effectLst/>
                    <a:uLnTx/>
                    <a:uFillTx/>
                    <a:latin typeface="Calibri" panose="020F0502020204030204"/>
                    <a:ea typeface="+mn-ea"/>
                    <a:cs typeface="+mn-cs"/>
                  </a:rPr>
                  <a:t>Complete NEPA </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ysClr val="window" lastClr="FFFFFF"/>
                    </a:solidFill>
                    <a:effectLst/>
                    <a:uLnTx/>
                    <a:uFillTx/>
                    <a:latin typeface="Calibri" panose="020F0502020204030204"/>
                    <a:ea typeface="+mn-ea"/>
                    <a:cs typeface="+mn-cs"/>
                  </a:rPr>
                  <a:t>Summer 2025</a:t>
                </a:r>
              </a:p>
            </p:txBody>
          </p:sp>
        </p:grpSp>
        <p:grpSp>
          <p:nvGrpSpPr>
            <p:cNvPr id="26" name="Group 25">
              <a:extLst>
                <a:ext uri="{FF2B5EF4-FFF2-40B4-BE49-F238E27FC236}">
                  <a16:creationId xmlns:a16="http://schemas.microsoft.com/office/drawing/2014/main" id="{3B5811A8-B73A-3CA3-BDFD-26D7D0AEA7E4}"/>
                </a:ext>
              </a:extLst>
            </p:cNvPr>
            <p:cNvGrpSpPr/>
            <p:nvPr/>
          </p:nvGrpSpPr>
          <p:grpSpPr>
            <a:xfrm>
              <a:off x="3063621" y="5887733"/>
              <a:ext cx="345247" cy="403874"/>
              <a:chOff x="1796634" y="2019883"/>
              <a:chExt cx="345247" cy="403874"/>
            </a:xfrm>
          </p:grpSpPr>
          <p:sp>
            <p:nvSpPr>
              <p:cNvPr id="60" name="Arrow: Right 59">
                <a:extLst>
                  <a:ext uri="{FF2B5EF4-FFF2-40B4-BE49-F238E27FC236}">
                    <a16:creationId xmlns:a16="http://schemas.microsoft.com/office/drawing/2014/main" id="{0C8DEB73-843B-C692-EB73-63264D28F678}"/>
                  </a:ext>
                </a:extLst>
              </p:cNvPr>
              <p:cNvSpPr/>
              <p:nvPr/>
            </p:nvSpPr>
            <p:spPr>
              <a:xfrm>
                <a:off x="1796634" y="2019883"/>
                <a:ext cx="345247" cy="403874"/>
              </a:xfrm>
              <a:prstGeom prst="rightArrow">
                <a:avLst>
                  <a:gd name="adj1" fmla="val 60000"/>
                  <a:gd name="adj2" fmla="val 50000"/>
                </a:avLst>
              </a:prstGeom>
              <a:solidFill>
                <a:srgbClr val="ED7D31">
                  <a:hueOff val="0"/>
                  <a:satOff val="0"/>
                  <a:lumOff val="0"/>
                  <a:alphaOff val="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Arrow: Right 6">
                <a:extLst>
                  <a:ext uri="{FF2B5EF4-FFF2-40B4-BE49-F238E27FC236}">
                    <a16:creationId xmlns:a16="http://schemas.microsoft.com/office/drawing/2014/main" id="{DE6973C2-265F-A190-523E-45D44A0F5C8C}"/>
                  </a:ext>
                </a:extLst>
              </p:cNvPr>
              <p:cNvSpPr txBox="1"/>
              <p:nvPr/>
            </p:nvSpPr>
            <p:spPr>
              <a:xfrm>
                <a:off x="1808811" y="2100658"/>
                <a:ext cx="241673" cy="24232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16FD80F4-F956-3D5E-EDE8-CC26CA3E81F8}"/>
                </a:ext>
              </a:extLst>
            </p:cNvPr>
            <p:cNvGrpSpPr/>
            <p:nvPr/>
          </p:nvGrpSpPr>
          <p:grpSpPr>
            <a:xfrm>
              <a:off x="3571849" y="5585053"/>
              <a:ext cx="1146374" cy="1009235"/>
              <a:chOff x="2275798" y="1618756"/>
              <a:chExt cx="1637922" cy="1206128"/>
            </a:xfrm>
          </p:grpSpPr>
          <p:sp>
            <p:nvSpPr>
              <p:cNvPr id="58" name="Rectangle: Rounded Corners 57">
                <a:extLst>
                  <a:ext uri="{FF2B5EF4-FFF2-40B4-BE49-F238E27FC236}">
                    <a16:creationId xmlns:a16="http://schemas.microsoft.com/office/drawing/2014/main" id="{CBD926B1-C9F4-B632-BFF8-D6687A10A68C}"/>
                  </a:ext>
                </a:extLst>
              </p:cNvPr>
              <p:cNvSpPr/>
              <p:nvPr/>
            </p:nvSpPr>
            <p:spPr>
              <a:xfrm>
                <a:off x="2285192" y="1618756"/>
                <a:ext cx="1628528" cy="1206128"/>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Rectangle: Rounded Corners 8">
                <a:extLst>
                  <a:ext uri="{FF2B5EF4-FFF2-40B4-BE49-F238E27FC236}">
                    <a16:creationId xmlns:a16="http://schemas.microsoft.com/office/drawing/2014/main" id="{6AEFE3AE-6B84-B97F-C93C-A83517496AB9}"/>
                  </a:ext>
                </a:extLst>
              </p:cNvPr>
              <p:cNvSpPr txBox="1"/>
              <p:nvPr/>
            </p:nvSpPr>
            <p:spPr>
              <a:xfrm>
                <a:off x="2275798" y="1654082"/>
                <a:ext cx="1557877" cy="1135477"/>
              </a:xfrm>
              <a:prstGeom prst="rect">
                <a:avLst/>
              </a:prstGeom>
              <a:noFill/>
              <a:ln>
                <a:noFill/>
              </a:ln>
              <a:effectLst/>
            </p:spPr>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ysClr val="window" lastClr="FFFFFF"/>
                    </a:solidFill>
                    <a:effectLst/>
                    <a:uLnTx/>
                    <a:uFillTx/>
                    <a:latin typeface="Calibri" panose="020F0502020204030204"/>
                    <a:ea typeface="+mn-ea"/>
                    <a:cs typeface="+mn-cs"/>
                  </a:rPr>
                  <a:t>ID preferred alternative</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ysClr val="window" lastClr="FFFFFF"/>
                    </a:solidFill>
                    <a:effectLst/>
                    <a:uLnTx/>
                    <a:uFillTx/>
                    <a:latin typeface="Calibri" panose="020F0502020204030204"/>
                    <a:ea typeface="+mn-ea"/>
                    <a:cs typeface="+mn-cs"/>
                  </a:rPr>
                  <a:t>2026</a:t>
                </a:r>
              </a:p>
            </p:txBody>
          </p:sp>
        </p:grpSp>
        <p:grpSp>
          <p:nvGrpSpPr>
            <p:cNvPr id="30" name="Group 29">
              <a:extLst>
                <a:ext uri="{FF2B5EF4-FFF2-40B4-BE49-F238E27FC236}">
                  <a16:creationId xmlns:a16="http://schemas.microsoft.com/office/drawing/2014/main" id="{2F1C86A9-5B3A-9B66-8777-08572CCD77C8}"/>
                </a:ext>
              </a:extLst>
            </p:cNvPr>
            <p:cNvGrpSpPr/>
            <p:nvPr/>
          </p:nvGrpSpPr>
          <p:grpSpPr>
            <a:xfrm>
              <a:off x="4802278" y="5887733"/>
              <a:ext cx="388892" cy="403874"/>
              <a:chOff x="4032928" y="2019883"/>
              <a:chExt cx="388892" cy="403874"/>
            </a:xfrm>
          </p:grpSpPr>
          <p:sp>
            <p:nvSpPr>
              <p:cNvPr id="56" name="Arrow: Right 55">
                <a:extLst>
                  <a:ext uri="{FF2B5EF4-FFF2-40B4-BE49-F238E27FC236}">
                    <a16:creationId xmlns:a16="http://schemas.microsoft.com/office/drawing/2014/main" id="{1BE6EB14-9A47-F5D7-BEC4-07FEFBD4C0B0}"/>
                  </a:ext>
                </a:extLst>
              </p:cNvPr>
              <p:cNvSpPr/>
              <p:nvPr/>
            </p:nvSpPr>
            <p:spPr>
              <a:xfrm>
                <a:off x="4076573" y="2019883"/>
                <a:ext cx="345247" cy="403874"/>
              </a:xfrm>
              <a:prstGeom prst="rightArrow">
                <a:avLst>
                  <a:gd name="adj1" fmla="val 60000"/>
                  <a:gd name="adj2" fmla="val 50000"/>
                </a:avLst>
              </a:prstGeom>
              <a:solidFill>
                <a:srgbClr val="A5A5A5">
                  <a:hueOff val="0"/>
                  <a:satOff val="0"/>
                  <a:lumOff val="0"/>
                  <a:alphaOff val="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Arrow: Right 10">
                <a:extLst>
                  <a:ext uri="{FF2B5EF4-FFF2-40B4-BE49-F238E27FC236}">
                    <a16:creationId xmlns:a16="http://schemas.microsoft.com/office/drawing/2014/main" id="{C793CDD7-F852-3ED1-B90E-636268FD4851}"/>
                  </a:ext>
                </a:extLst>
              </p:cNvPr>
              <p:cNvSpPr txBox="1"/>
              <p:nvPr/>
            </p:nvSpPr>
            <p:spPr>
              <a:xfrm>
                <a:off x="4032928" y="2100658"/>
                <a:ext cx="241673" cy="24232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98A61216-5D29-93A0-7ECD-B490511B9A9A}"/>
                </a:ext>
              </a:extLst>
            </p:cNvPr>
            <p:cNvGrpSpPr/>
            <p:nvPr/>
          </p:nvGrpSpPr>
          <p:grpSpPr>
            <a:xfrm>
              <a:off x="5287601" y="5585053"/>
              <a:ext cx="1283112" cy="1009235"/>
              <a:chOff x="4565131" y="1618756"/>
              <a:chExt cx="1628528" cy="1206128"/>
            </a:xfrm>
          </p:grpSpPr>
          <p:sp>
            <p:nvSpPr>
              <p:cNvPr id="54" name="Rectangle: Rounded Corners 53">
                <a:extLst>
                  <a:ext uri="{FF2B5EF4-FFF2-40B4-BE49-F238E27FC236}">
                    <a16:creationId xmlns:a16="http://schemas.microsoft.com/office/drawing/2014/main" id="{2D8D6788-59A9-D3F2-4467-383F325D5AF8}"/>
                  </a:ext>
                </a:extLst>
              </p:cNvPr>
              <p:cNvSpPr/>
              <p:nvPr/>
            </p:nvSpPr>
            <p:spPr>
              <a:xfrm>
                <a:off x="4565131" y="1618756"/>
                <a:ext cx="1628528" cy="1206128"/>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Rectangle: Rounded Corners 12">
                <a:extLst>
                  <a:ext uri="{FF2B5EF4-FFF2-40B4-BE49-F238E27FC236}">
                    <a16:creationId xmlns:a16="http://schemas.microsoft.com/office/drawing/2014/main" id="{23B7C527-A2A8-0DE8-931D-A5AFAE5E559E}"/>
                  </a:ext>
                </a:extLst>
              </p:cNvPr>
              <p:cNvSpPr txBox="1"/>
              <p:nvPr/>
            </p:nvSpPr>
            <p:spPr>
              <a:xfrm>
                <a:off x="4615017" y="1665465"/>
                <a:ext cx="1557878" cy="1135477"/>
              </a:xfrm>
              <a:prstGeom prst="rect">
                <a:avLst/>
              </a:prstGeom>
              <a:noFill/>
              <a:ln>
                <a:noFill/>
              </a:ln>
              <a:effectLst/>
            </p:spPr>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ysClr val="window" lastClr="FFFFFF"/>
                    </a:solidFill>
                    <a:effectLst/>
                    <a:uLnTx/>
                    <a:uFillTx/>
                    <a:latin typeface="Calibri" panose="020F0502020204030204"/>
                    <a:ea typeface="+mn-ea"/>
                    <a:cs typeface="+mn-cs"/>
                  </a:rPr>
                  <a:t>Design &amp; Engineering</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ysClr val="window" lastClr="FFFFFF"/>
                    </a:solidFill>
                    <a:effectLst/>
                    <a:uLnTx/>
                    <a:uFillTx/>
                    <a:latin typeface="Calibri" panose="020F0502020204030204"/>
                    <a:ea typeface="+mn-ea"/>
                    <a:cs typeface="+mn-cs"/>
                  </a:rPr>
                  <a:t>2026-27</a:t>
                </a:r>
              </a:p>
            </p:txBody>
          </p:sp>
        </p:grpSp>
        <p:grpSp>
          <p:nvGrpSpPr>
            <p:cNvPr id="38" name="Group 37">
              <a:extLst>
                <a:ext uri="{FF2B5EF4-FFF2-40B4-BE49-F238E27FC236}">
                  <a16:creationId xmlns:a16="http://schemas.microsoft.com/office/drawing/2014/main" id="{98BA7550-D741-CF47-472F-659AD62E411F}"/>
                </a:ext>
              </a:extLst>
            </p:cNvPr>
            <p:cNvGrpSpPr/>
            <p:nvPr/>
          </p:nvGrpSpPr>
          <p:grpSpPr>
            <a:xfrm>
              <a:off x="6665853" y="5887733"/>
              <a:ext cx="377805" cy="403874"/>
              <a:chOff x="6323954" y="2019883"/>
              <a:chExt cx="377805" cy="403874"/>
            </a:xfrm>
          </p:grpSpPr>
          <p:sp>
            <p:nvSpPr>
              <p:cNvPr id="52" name="Arrow: Right 51">
                <a:extLst>
                  <a:ext uri="{FF2B5EF4-FFF2-40B4-BE49-F238E27FC236}">
                    <a16:creationId xmlns:a16="http://schemas.microsoft.com/office/drawing/2014/main" id="{368D5821-C92B-534E-1C07-7B1DA1E3B263}"/>
                  </a:ext>
                </a:extLst>
              </p:cNvPr>
              <p:cNvSpPr/>
              <p:nvPr/>
            </p:nvSpPr>
            <p:spPr>
              <a:xfrm>
                <a:off x="6356512" y="2019883"/>
                <a:ext cx="345247" cy="403874"/>
              </a:xfrm>
              <a:prstGeom prst="rightArrow">
                <a:avLst>
                  <a:gd name="adj1" fmla="val 60000"/>
                  <a:gd name="adj2" fmla="val 50000"/>
                </a:avLst>
              </a:prstGeom>
              <a:solidFill>
                <a:srgbClr val="FFC000">
                  <a:hueOff val="0"/>
                  <a:satOff val="0"/>
                  <a:lumOff val="0"/>
                  <a:alphaOff val="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Arrow: Right 14">
                <a:extLst>
                  <a:ext uri="{FF2B5EF4-FFF2-40B4-BE49-F238E27FC236}">
                    <a16:creationId xmlns:a16="http://schemas.microsoft.com/office/drawing/2014/main" id="{2F7B4881-ABF1-F895-03A5-D46D3A4B1C5C}"/>
                  </a:ext>
                </a:extLst>
              </p:cNvPr>
              <p:cNvSpPr txBox="1"/>
              <p:nvPr/>
            </p:nvSpPr>
            <p:spPr>
              <a:xfrm>
                <a:off x="6323954" y="2100658"/>
                <a:ext cx="241673" cy="24232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C53E8BB8-1857-4AE2-3252-3068D4BB4518}"/>
                </a:ext>
              </a:extLst>
            </p:cNvPr>
            <p:cNvGrpSpPr/>
            <p:nvPr/>
          </p:nvGrpSpPr>
          <p:grpSpPr>
            <a:xfrm>
              <a:off x="7161897" y="5585053"/>
              <a:ext cx="1145816" cy="1009235"/>
              <a:chOff x="6836474" y="1618756"/>
              <a:chExt cx="1637125" cy="1206128"/>
            </a:xfrm>
          </p:grpSpPr>
          <p:sp>
            <p:nvSpPr>
              <p:cNvPr id="50" name="Rectangle: Rounded Corners 49">
                <a:extLst>
                  <a:ext uri="{FF2B5EF4-FFF2-40B4-BE49-F238E27FC236}">
                    <a16:creationId xmlns:a16="http://schemas.microsoft.com/office/drawing/2014/main" id="{90BB9D76-D4C5-908C-1F10-BB95D0754593}"/>
                  </a:ext>
                </a:extLst>
              </p:cNvPr>
              <p:cNvSpPr/>
              <p:nvPr/>
            </p:nvSpPr>
            <p:spPr>
              <a:xfrm>
                <a:off x="6845071" y="1618756"/>
                <a:ext cx="1628528" cy="1206128"/>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Rectangle: Rounded Corners 16">
                <a:extLst>
                  <a:ext uri="{FF2B5EF4-FFF2-40B4-BE49-F238E27FC236}">
                    <a16:creationId xmlns:a16="http://schemas.microsoft.com/office/drawing/2014/main" id="{30B666D0-2407-703F-0D5E-AD89F402BD78}"/>
                  </a:ext>
                </a:extLst>
              </p:cNvPr>
              <p:cNvSpPr txBox="1"/>
              <p:nvPr/>
            </p:nvSpPr>
            <p:spPr>
              <a:xfrm>
                <a:off x="6836474" y="1654082"/>
                <a:ext cx="1557877" cy="1135477"/>
              </a:xfrm>
              <a:prstGeom prst="rect">
                <a:avLst/>
              </a:prstGeom>
              <a:noFill/>
              <a:ln>
                <a:noFill/>
              </a:ln>
              <a:effectLst/>
            </p:spPr>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 lastClr="FFFFFF"/>
                    </a:solidFill>
                    <a:effectLst/>
                    <a:uLnTx/>
                    <a:uFillTx/>
                    <a:latin typeface="Calibri" panose="020F0502020204030204"/>
                    <a:ea typeface="+mn-ea"/>
                    <a:cs typeface="+mn-cs"/>
                  </a:rPr>
                  <a:t>Right of Way </a:t>
                </a:r>
                <a:r>
                  <a:rPr kumimoji="0" lang="en-US" sz="1400" b="1" i="0" u="none" strike="noStrike" kern="1200" cap="none" spc="0" normalizeH="0" baseline="0" noProof="0" dirty="0">
                    <a:ln>
                      <a:noFill/>
                    </a:ln>
                    <a:solidFill>
                      <a:sysClr val="window" lastClr="FFFFFF"/>
                    </a:solidFill>
                    <a:effectLst/>
                    <a:uLnTx/>
                    <a:uFillTx/>
                    <a:latin typeface="Calibri" panose="020F0502020204030204"/>
                    <a:ea typeface="+mn-ea"/>
                    <a:cs typeface="+mn-cs"/>
                  </a:rPr>
                  <a:t>Acquisition</a:t>
                </a:r>
                <a:endParaRPr kumimoji="0" lang="en-US" sz="1600" b="1"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ysClr val="window" lastClr="FFFFFF"/>
                    </a:solidFill>
                    <a:effectLst/>
                    <a:uLnTx/>
                    <a:uFillTx/>
                    <a:latin typeface="Calibri" panose="020F0502020204030204"/>
                    <a:ea typeface="+mn-ea"/>
                    <a:cs typeface="+mn-cs"/>
                  </a:rPr>
                  <a:t>2027-28</a:t>
                </a:r>
              </a:p>
            </p:txBody>
          </p:sp>
        </p:grpSp>
        <p:grpSp>
          <p:nvGrpSpPr>
            <p:cNvPr id="42" name="Group 41">
              <a:extLst>
                <a:ext uri="{FF2B5EF4-FFF2-40B4-BE49-F238E27FC236}">
                  <a16:creationId xmlns:a16="http://schemas.microsoft.com/office/drawing/2014/main" id="{337C1926-8AE3-9B09-E518-AB9F92704ACB}"/>
                </a:ext>
              </a:extLst>
            </p:cNvPr>
            <p:cNvGrpSpPr/>
            <p:nvPr/>
          </p:nvGrpSpPr>
          <p:grpSpPr>
            <a:xfrm>
              <a:off x="8391031" y="5887733"/>
              <a:ext cx="345247" cy="403874"/>
              <a:chOff x="8636452" y="2019883"/>
              <a:chExt cx="345247" cy="403874"/>
            </a:xfrm>
          </p:grpSpPr>
          <p:sp>
            <p:nvSpPr>
              <p:cNvPr id="48" name="Arrow: Right 47">
                <a:extLst>
                  <a:ext uri="{FF2B5EF4-FFF2-40B4-BE49-F238E27FC236}">
                    <a16:creationId xmlns:a16="http://schemas.microsoft.com/office/drawing/2014/main" id="{DBB0863A-2D35-C3AB-4B47-6B7724E9076F}"/>
                  </a:ext>
                </a:extLst>
              </p:cNvPr>
              <p:cNvSpPr/>
              <p:nvPr/>
            </p:nvSpPr>
            <p:spPr>
              <a:xfrm>
                <a:off x="8636452" y="2019883"/>
                <a:ext cx="345247" cy="403874"/>
              </a:xfrm>
              <a:prstGeom prst="rightArrow">
                <a:avLst>
                  <a:gd name="adj1" fmla="val 60000"/>
                  <a:gd name="adj2" fmla="val 50000"/>
                </a:avLst>
              </a:prstGeom>
              <a:solidFill>
                <a:srgbClr val="4472C4">
                  <a:hueOff val="0"/>
                  <a:satOff val="0"/>
                  <a:lumOff val="0"/>
                  <a:alphaOff val="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Arrow: Right 18">
                <a:extLst>
                  <a:ext uri="{FF2B5EF4-FFF2-40B4-BE49-F238E27FC236}">
                    <a16:creationId xmlns:a16="http://schemas.microsoft.com/office/drawing/2014/main" id="{F902A4DD-A267-5CD1-3554-D8FE1DC93631}"/>
                  </a:ext>
                </a:extLst>
              </p:cNvPr>
              <p:cNvSpPr txBox="1"/>
              <p:nvPr/>
            </p:nvSpPr>
            <p:spPr>
              <a:xfrm>
                <a:off x="8637754" y="2100658"/>
                <a:ext cx="241673" cy="24232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910E835E-CFB7-3FB0-840D-91441E1EFFA7}"/>
                </a:ext>
              </a:extLst>
            </p:cNvPr>
            <p:cNvGrpSpPr/>
            <p:nvPr/>
          </p:nvGrpSpPr>
          <p:grpSpPr>
            <a:xfrm>
              <a:off x="8831237" y="5585053"/>
              <a:ext cx="1417550" cy="1009235"/>
              <a:chOff x="9063689" y="1618756"/>
              <a:chExt cx="1797961" cy="1206128"/>
            </a:xfrm>
          </p:grpSpPr>
          <p:sp>
            <p:nvSpPr>
              <p:cNvPr id="46" name="Rectangle: Rounded Corners 45">
                <a:extLst>
                  <a:ext uri="{FF2B5EF4-FFF2-40B4-BE49-F238E27FC236}">
                    <a16:creationId xmlns:a16="http://schemas.microsoft.com/office/drawing/2014/main" id="{69449AF1-35B7-E0DE-8491-DE8538A9DD7B}"/>
                  </a:ext>
                </a:extLst>
              </p:cNvPr>
              <p:cNvSpPr/>
              <p:nvPr/>
            </p:nvSpPr>
            <p:spPr>
              <a:xfrm>
                <a:off x="9125010" y="1618756"/>
                <a:ext cx="1628528" cy="120612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Rectangle: Rounded Corners 20">
                <a:extLst>
                  <a:ext uri="{FF2B5EF4-FFF2-40B4-BE49-F238E27FC236}">
                    <a16:creationId xmlns:a16="http://schemas.microsoft.com/office/drawing/2014/main" id="{440FB760-B1D8-19F1-3FC0-071E24A0AF67}"/>
                  </a:ext>
                </a:extLst>
              </p:cNvPr>
              <p:cNvSpPr txBox="1"/>
              <p:nvPr/>
            </p:nvSpPr>
            <p:spPr>
              <a:xfrm>
                <a:off x="9063689" y="1654082"/>
                <a:ext cx="1797961" cy="1135477"/>
              </a:xfrm>
              <a:prstGeom prst="rect">
                <a:avLst/>
              </a:prstGeom>
              <a:noFill/>
              <a:ln>
                <a:noFill/>
              </a:ln>
              <a:effectLst/>
            </p:spPr>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 lastClr="FFFFFF"/>
                    </a:solidFill>
                    <a:effectLst/>
                    <a:uLnTx/>
                    <a:uFillTx/>
                    <a:latin typeface="Calibri" panose="020F0502020204030204"/>
                    <a:ea typeface="+mn-ea"/>
                    <a:cs typeface="+mn-cs"/>
                  </a:rPr>
                  <a:t>Construction</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ysClr val="window" lastClr="FFFFFF"/>
                    </a:solidFill>
                    <a:effectLst/>
                    <a:uLnTx/>
                    <a:uFillTx/>
                    <a:latin typeface="Calibri" panose="020F0502020204030204"/>
                    <a:ea typeface="+mn-ea"/>
                    <a:cs typeface="+mn-cs"/>
                  </a:rPr>
                  <a:t>2029</a:t>
                </a:r>
              </a:p>
            </p:txBody>
          </p:sp>
        </p:grpSp>
      </p:grpSp>
      <p:sp>
        <p:nvSpPr>
          <p:cNvPr id="65" name="TextBox 64">
            <a:extLst>
              <a:ext uri="{FF2B5EF4-FFF2-40B4-BE49-F238E27FC236}">
                <a16:creationId xmlns:a16="http://schemas.microsoft.com/office/drawing/2014/main" id="{B2616DE6-332D-6E67-491F-22B7161A0092}"/>
              </a:ext>
            </a:extLst>
          </p:cNvPr>
          <p:cNvSpPr txBox="1"/>
          <p:nvPr/>
        </p:nvSpPr>
        <p:spPr>
          <a:xfrm>
            <a:off x="1955614" y="719507"/>
            <a:ext cx="7984953"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6600"/>
                </a:solidFill>
                <a:effectLst/>
                <a:uLnTx/>
                <a:uFillTx/>
                <a:latin typeface="Stencil"/>
                <a:ea typeface="+mn-ea"/>
                <a:cs typeface="+mn-cs"/>
              </a:rPr>
              <a:t>I-5 review</a:t>
            </a:r>
          </a:p>
        </p:txBody>
      </p:sp>
    </p:spTree>
    <p:extLst>
      <p:ext uri="{BB962C8B-B14F-4D97-AF65-F5344CB8AC3E}">
        <p14:creationId xmlns:p14="http://schemas.microsoft.com/office/powerpoint/2010/main" val="93690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DA999-7899-78F5-B680-531E192005F1}"/>
              </a:ext>
            </a:extLst>
          </p:cNvPr>
          <p:cNvSpPr>
            <a:spLocks noGrp="1"/>
          </p:cNvSpPr>
          <p:nvPr>
            <p:ph type="title"/>
          </p:nvPr>
        </p:nvSpPr>
        <p:spPr>
          <a:xfrm>
            <a:off x="609600" y="421692"/>
            <a:ext cx="10972800" cy="1143000"/>
          </a:xfrm>
        </p:spPr>
        <p:txBody>
          <a:bodyPr/>
          <a:lstStyle/>
          <a:p>
            <a:r>
              <a:rPr lang="en-US" sz="2800">
                <a:solidFill>
                  <a:srgbClr val="006600"/>
                </a:solidFill>
                <a:latin typeface="Stencil"/>
              </a:rPr>
              <a:t>I-5 </a:t>
            </a:r>
            <a:r>
              <a:rPr lang="en-US" sz="2800" err="1">
                <a:solidFill>
                  <a:srgbClr val="006600"/>
                </a:solidFill>
                <a:latin typeface="Stencil"/>
              </a:rPr>
              <a:t>nisqually</a:t>
            </a:r>
            <a:r>
              <a:rPr lang="en-US" sz="2800">
                <a:solidFill>
                  <a:srgbClr val="006600"/>
                </a:solidFill>
                <a:latin typeface="Stencil"/>
              </a:rPr>
              <a:t> delta options Update</a:t>
            </a:r>
          </a:p>
        </p:txBody>
      </p:sp>
      <p:pic>
        <p:nvPicPr>
          <p:cNvPr id="4" name="Picture 3" descr="A map of a highway&#10;&#10;Description automatically generated">
            <a:extLst>
              <a:ext uri="{FF2B5EF4-FFF2-40B4-BE49-F238E27FC236}">
                <a16:creationId xmlns:a16="http://schemas.microsoft.com/office/drawing/2014/main" id="{1F8997EF-76C1-7B39-35B1-EC576184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2" y="1579418"/>
            <a:ext cx="8291030" cy="5160152"/>
          </a:xfrm>
          <a:prstGeom prst="rect">
            <a:avLst/>
          </a:prstGeom>
        </p:spPr>
      </p:pic>
      <p:pic>
        <p:nvPicPr>
          <p:cNvPr id="5" name="Picture 4">
            <a:extLst>
              <a:ext uri="{FF2B5EF4-FFF2-40B4-BE49-F238E27FC236}">
                <a16:creationId xmlns:a16="http://schemas.microsoft.com/office/drawing/2014/main" id="{4AAB7BC8-F926-580B-17C0-E1C168B20AEF}"/>
              </a:ext>
            </a:extLst>
          </p:cNvPr>
          <p:cNvPicPr>
            <a:picLocks noChangeAspect="1"/>
          </p:cNvPicPr>
          <p:nvPr/>
        </p:nvPicPr>
        <p:blipFill>
          <a:blip r:embed="rId4"/>
          <a:stretch>
            <a:fillRect/>
          </a:stretch>
        </p:blipFill>
        <p:spPr>
          <a:xfrm>
            <a:off x="6800422" y="2797521"/>
            <a:ext cx="5120501" cy="2880282"/>
          </a:xfrm>
          <a:prstGeom prst="rect">
            <a:avLst/>
          </a:prstGeom>
        </p:spPr>
      </p:pic>
      <p:pic>
        <p:nvPicPr>
          <p:cNvPr id="6" name="Picture 6">
            <a:extLst>
              <a:ext uri="{FF2B5EF4-FFF2-40B4-BE49-F238E27FC236}">
                <a16:creationId xmlns:a16="http://schemas.microsoft.com/office/drawing/2014/main" id="{39D6AD1D-D50B-A98D-67C7-AC5EEE2A9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6107"/>
            <a:ext cx="447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Economic Development\1.SSMCP\ASSN OF DEFENSE COMMUNITIES\GADC logo">
            <a:extLst>
              <a:ext uri="{FF2B5EF4-FFF2-40B4-BE49-F238E27FC236}">
                <a16:creationId xmlns:a16="http://schemas.microsoft.com/office/drawing/2014/main" id="{CF31D4EE-1569-1EC9-E0B6-BE1990F45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1550" y="195072"/>
            <a:ext cx="908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32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57CBF-C25B-00A8-DEFC-88D6D1479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018CE8-7236-493B-8A73-A30982B3E544}"/>
              </a:ext>
            </a:extLst>
          </p:cNvPr>
          <p:cNvSpPr>
            <a:spLocks noGrp="1"/>
          </p:cNvSpPr>
          <p:nvPr>
            <p:ph type="title"/>
          </p:nvPr>
        </p:nvSpPr>
        <p:spPr>
          <a:xfrm>
            <a:off x="928347" y="661692"/>
            <a:ext cx="10515600" cy="1325563"/>
          </a:xfrm>
        </p:spPr>
        <p:txBody>
          <a:bodyPr>
            <a:normAutofit/>
          </a:bodyPr>
          <a:lstStyle/>
          <a:p>
            <a:pPr algn="ctr"/>
            <a:r>
              <a:rPr lang="en-US" sz="3600" dirty="0">
                <a:solidFill>
                  <a:srgbClr val="006600"/>
                </a:solidFill>
                <a:latin typeface="Stencil" panose="040409050D0802020404" pitchFamily="82" charset="0"/>
              </a:rPr>
              <a:t>Elected Officials Council</a:t>
            </a:r>
            <a:endParaRPr lang="en-US" sz="4000" b="1" dirty="0">
              <a:solidFill>
                <a:srgbClr val="006600"/>
              </a:solidFill>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393C75DB-CCBC-7546-5B73-87C496B25D08}"/>
              </a:ext>
            </a:extLst>
          </p:cNvPr>
          <p:cNvSpPr>
            <a:spLocks noGrp="1" noRot="1" noMove="1" noResize="1" noEditPoints="1" noAdjustHandles="1" noChangeArrowheads="1" noChangeShapeType="1"/>
          </p:cNvSpPr>
          <p:nvPr>
            <p:ph idx="1"/>
          </p:nvPr>
        </p:nvSpPr>
        <p:spPr>
          <a:xfrm>
            <a:off x="928347" y="2255292"/>
            <a:ext cx="10515600" cy="4351338"/>
          </a:xfrm>
        </p:spPr>
        <p:txBody>
          <a:bodyPr>
            <a:normAutofit/>
          </a:bodyPr>
          <a:lstStyle/>
          <a:p>
            <a:pPr marL="0" indent="0" algn="ctr">
              <a:buNone/>
            </a:pPr>
            <a:endParaRPr lang="en-US" sz="4400" b="1" dirty="0">
              <a:solidFill>
                <a:srgbClr val="002060"/>
              </a:solidFill>
            </a:endParaRPr>
          </a:p>
          <a:p>
            <a:pPr marL="0" indent="0" algn="ctr">
              <a:buNone/>
            </a:pPr>
            <a:r>
              <a:rPr lang="en-US" sz="4400" b="1" dirty="0">
                <a:solidFill>
                  <a:srgbClr val="002060"/>
                </a:solidFill>
              </a:rPr>
              <a:t> KOMO News </a:t>
            </a:r>
          </a:p>
          <a:p>
            <a:pPr marL="0" indent="0" algn="ctr">
              <a:buNone/>
            </a:pPr>
            <a:r>
              <a:rPr lang="en-US" sz="4400" b="1" dirty="0">
                <a:solidFill>
                  <a:srgbClr val="002060"/>
                </a:solidFill>
                <a:hlinkClick r:id="rId3"/>
              </a:rPr>
              <a:t>Press Coverage</a:t>
            </a:r>
            <a:endParaRPr lang="en-US" sz="4400" b="1" dirty="0">
              <a:solidFill>
                <a:srgbClr val="002060"/>
              </a:solidFill>
            </a:endParaRPr>
          </a:p>
          <a:p>
            <a:pPr marL="0" indent="0" algn="ctr">
              <a:buNone/>
            </a:pPr>
            <a:endParaRPr lang="en-US" sz="4400" b="1" dirty="0">
              <a:solidFill>
                <a:srgbClr val="002060"/>
              </a:solidFill>
            </a:endParaRPr>
          </a:p>
        </p:txBody>
      </p:sp>
      <p:pic>
        <p:nvPicPr>
          <p:cNvPr id="4" name="Picture 6">
            <a:extLst>
              <a:ext uri="{FF2B5EF4-FFF2-40B4-BE49-F238E27FC236}">
                <a16:creationId xmlns:a16="http://schemas.microsoft.com/office/drawing/2014/main" id="{18CCE949-2FFA-2CAD-67E6-67C499B4B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2" y="76698"/>
            <a:ext cx="447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Economic Development\1.SSMCP\ASSN OF DEFENSE COMMUNITIES\GADC logo">
            <a:extLst>
              <a:ext uri="{FF2B5EF4-FFF2-40B4-BE49-F238E27FC236}">
                <a16:creationId xmlns:a16="http://schemas.microsoft.com/office/drawing/2014/main" id="{C367559C-5F78-ED8C-F764-33543420B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3664" y="90192"/>
            <a:ext cx="8567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562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064" y="815974"/>
            <a:ext cx="9885871" cy="638356"/>
          </a:xfrm>
        </p:spPr>
        <p:txBody>
          <a:bodyPr>
            <a:normAutofit/>
          </a:bodyPr>
          <a:lstStyle/>
          <a:p>
            <a:pPr algn="ctr"/>
            <a:r>
              <a:rPr lang="en-US" sz="2800" dirty="0">
                <a:solidFill>
                  <a:srgbClr val="006600"/>
                </a:solidFill>
                <a:latin typeface="Stencil" panose="040409050D0802020404" pitchFamily="82" charset="0"/>
              </a:rPr>
              <a:t>2025-26 SSMCP Work Plan</a:t>
            </a:r>
          </a:p>
        </p:txBody>
      </p:sp>
      <p:sp>
        <p:nvSpPr>
          <p:cNvPr id="3" name="Content Placeholder 2"/>
          <p:cNvSpPr>
            <a:spLocks noGrp="1"/>
          </p:cNvSpPr>
          <p:nvPr>
            <p:ph idx="1"/>
          </p:nvPr>
        </p:nvSpPr>
        <p:spPr>
          <a:xfrm>
            <a:off x="688275" y="1749270"/>
            <a:ext cx="11054563" cy="5263306"/>
          </a:xfrm>
        </p:spPr>
        <p:txBody>
          <a:bodyPr vert="horz" lIns="91440" tIns="45720" rIns="91440" bIns="45720" rtlCol="0" anchor="t">
            <a:noAutofit/>
          </a:bodyPr>
          <a:lstStyle/>
          <a:p>
            <a:pPr marL="342900" indent="-342900">
              <a:lnSpc>
                <a:spcPct val="100000"/>
              </a:lnSpc>
              <a:spcBef>
                <a:spcPts val="0"/>
              </a:spcBef>
              <a:buFont typeface="+mj-lt"/>
              <a:buAutoNum type="arabicPeriod"/>
            </a:pPr>
            <a:r>
              <a:rPr lang="en-US" sz="1600" b="1" dirty="0">
                <a:solidFill>
                  <a:prstClr val="black"/>
                </a:solidFill>
                <a:latin typeface="Arial Rounded MT Bold" panose="020F0704030504030204" pitchFamily="34" charset="0"/>
                <a:ea typeface="+mn-lt"/>
                <a:cs typeface="Calibri"/>
              </a:rPr>
              <a:t>Manage federal grant to implement Military Installation Resiliency Review (MIRR) recommendations:  </a:t>
            </a:r>
          </a:p>
          <a:p>
            <a:pPr marL="342900" indent="-342900">
              <a:lnSpc>
                <a:spcPct val="100000"/>
              </a:lnSpc>
              <a:spcBef>
                <a:spcPts val="0"/>
              </a:spcBef>
              <a:buFont typeface="+mj-lt"/>
              <a:buAutoNum type="alphaLcParenR"/>
            </a:pPr>
            <a:r>
              <a:rPr lang="en-US" sz="1400" dirty="0">
                <a:solidFill>
                  <a:prstClr val="black"/>
                </a:solidFill>
                <a:latin typeface="Arial Rounded MT Bold" panose="020F0704030504030204" pitchFamily="34" charset="0"/>
                <a:ea typeface="+mn-lt"/>
                <a:cs typeface="Calibri"/>
              </a:rPr>
              <a:t>Implement Defense Community Transportation Corridor Study (Transportation Work Group) (SSMCP)</a:t>
            </a:r>
          </a:p>
          <a:p>
            <a:pPr marL="342900" indent="-342900">
              <a:lnSpc>
                <a:spcPct val="100000"/>
              </a:lnSpc>
              <a:spcBef>
                <a:spcPts val="0"/>
              </a:spcBef>
              <a:buFont typeface="+mj-lt"/>
              <a:buAutoNum type="alphaLcParenR"/>
            </a:pPr>
            <a:r>
              <a:rPr lang="en-US" sz="1400" dirty="0">
                <a:solidFill>
                  <a:prstClr val="black"/>
                </a:solidFill>
                <a:latin typeface="Arial Rounded MT Bold" panose="020F0704030504030204" pitchFamily="34" charset="0"/>
                <a:ea typeface="+mn-lt"/>
                <a:cs typeface="Calibri"/>
              </a:rPr>
              <a:t>Engage / assist in developing a Defense Community Communications Interoperability Plan (JBLM)</a:t>
            </a:r>
          </a:p>
          <a:p>
            <a:pPr marL="342900" indent="-342900">
              <a:lnSpc>
                <a:spcPct val="100000"/>
              </a:lnSpc>
              <a:spcBef>
                <a:spcPts val="0"/>
              </a:spcBef>
              <a:buFont typeface="+mj-lt"/>
              <a:buAutoNum type="alphaLcParenR"/>
            </a:pPr>
            <a:r>
              <a:rPr lang="en-US" sz="1400" dirty="0">
                <a:solidFill>
                  <a:prstClr val="black"/>
                </a:solidFill>
                <a:latin typeface="Arial Rounded MT Bold" panose="020F0704030504030204" pitchFamily="34" charset="0"/>
                <a:ea typeface="+mn-lt"/>
                <a:cs typeface="Calibri"/>
              </a:rPr>
              <a:t>Promote Energy Grid Resilience Project  (JBLM)</a:t>
            </a:r>
            <a:r>
              <a:rPr lang="en-US" sz="1600" dirty="0">
                <a:solidFill>
                  <a:prstClr val="black"/>
                </a:solidFill>
                <a:latin typeface="Arial Rounded MT Bold" panose="020F0704030504030204" pitchFamily="34" charset="0"/>
                <a:ea typeface="+mn-lt"/>
                <a:cs typeface="Calibri"/>
              </a:rPr>
              <a:t>			</a:t>
            </a:r>
          </a:p>
          <a:p>
            <a:pPr marL="0" lvl="0" indent="0">
              <a:lnSpc>
                <a:spcPct val="100000"/>
              </a:lnSpc>
              <a:spcBef>
                <a:spcPts val="0"/>
              </a:spcBef>
              <a:buNone/>
            </a:pPr>
            <a:endParaRPr lang="en-US" sz="1800" dirty="0">
              <a:solidFill>
                <a:prstClr val="black"/>
              </a:solidFill>
              <a:latin typeface="Arial Rounded MT Bold" panose="020F0704030504030204" pitchFamily="34" charset="0"/>
              <a:ea typeface="+mn-lt"/>
              <a:cs typeface="Calibri"/>
            </a:endParaRPr>
          </a:p>
          <a:p>
            <a:pPr marL="0" lvl="0" indent="0">
              <a:lnSpc>
                <a:spcPct val="100000"/>
              </a:lnSpc>
              <a:spcBef>
                <a:spcPts val="0"/>
              </a:spcBef>
              <a:buNone/>
            </a:pPr>
            <a:r>
              <a:rPr lang="en-US" sz="1600" dirty="0">
                <a:solidFill>
                  <a:prstClr val="black"/>
                </a:solidFill>
                <a:latin typeface="Arial Rounded MT Bold" panose="020F0704030504030204" pitchFamily="34" charset="0"/>
                <a:ea typeface="+mn-lt"/>
                <a:cs typeface="Calibri"/>
              </a:rPr>
              <a:t>2</a:t>
            </a:r>
            <a:r>
              <a:rPr lang="en-US" sz="1600" b="1" dirty="0">
                <a:solidFill>
                  <a:prstClr val="black"/>
                </a:solidFill>
                <a:latin typeface="Arial Rounded MT Bold" panose="020F0704030504030204" pitchFamily="34" charset="0"/>
                <a:ea typeface="+mn-lt"/>
                <a:cs typeface="Calibri"/>
              </a:rPr>
              <a:t>.   Implement relevant recommendations from statewide military/defense sector economic impact analysis</a:t>
            </a:r>
          </a:p>
          <a:p>
            <a:pPr marL="342900" indent="-342900">
              <a:spcBef>
                <a:spcPts val="0"/>
              </a:spcBef>
              <a:buAutoNum type="alphaLcParenR"/>
            </a:pPr>
            <a:r>
              <a:rPr lang="en-US" sz="1400" dirty="0">
                <a:solidFill>
                  <a:prstClr val="black"/>
                </a:solidFill>
                <a:latin typeface="Arial Rounded MT Bold"/>
                <a:ea typeface="+mn-lt"/>
                <a:cs typeface="Calibri"/>
              </a:rPr>
              <a:t>Establish statewide unified approach for defense community coordination</a:t>
            </a:r>
          </a:p>
          <a:p>
            <a:pPr marL="342900" lvl="0" indent="-342900">
              <a:lnSpc>
                <a:spcPct val="100000"/>
              </a:lnSpc>
              <a:spcBef>
                <a:spcPts val="0"/>
              </a:spcBef>
              <a:buFont typeface="+mj-lt"/>
              <a:buAutoNum type="alphaLcParenR"/>
            </a:pPr>
            <a:r>
              <a:rPr lang="en-US" sz="1400" dirty="0">
                <a:solidFill>
                  <a:prstClr val="black"/>
                </a:solidFill>
                <a:latin typeface="Arial Rounded MT Bold" panose="020F0704030504030204" pitchFamily="34" charset="0"/>
                <a:ea typeface="+mn-lt"/>
                <a:cs typeface="Calibri"/>
              </a:rPr>
              <a:t>Leverage economic impact study to conduct information, education, and awareness campaign (Bus &amp; Econ Dev WG)</a:t>
            </a:r>
          </a:p>
          <a:p>
            <a:pPr marL="342900" lvl="0" indent="-342900">
              <a:lnSpc>
                <a:spcPct val="100000"/>
              </a:lnSpc>
              <a:spcBef>
                <a:spcPts val="0"/>
              </a:spcBef>
              <a:buFont typeface="+mj-lt"/>
              <a:buAutoNum type="alphaLcParenR"/>
            </a:pPr>
            <a:r>
              <a:rPr lang="en-US" sz="1400" dirty="0">
                <a:solidFill>
                  <a:prstClr val="black"/>
                </a:solidFill>
                <a:latin typeface="Arial Rounded MT Bold" panose="020F0704030504030204" pitchFamily="34" charset="0"/>
                <a:ea typeface="+mn-lt"/>
                <a:cs typeface="Calibri"/>
              </a:rPr>
              <a:t>Promote and enhance the use of the Defense Community Compatibility Account such as clear zone encroachment </a:t>
            </a:r>
          </a:p>
          <a:p>
            <a:pPr marL="342900" indent="-342900">
              <a:lnSpc>
                <a:spcPct val="150000"/>
              </a:lnSpc>
              <a:spcBef>
                <a:spcPts val="0"/>
              </a:spcBef>
              <a:buAutoNum type="arabicPeriod" startAt="3"/>
            </a:pPr>
            <a:r>
              <a:rPr lang="en-US" sz="1600" b="1" dirty="0">
                <a:solidFill>
                  <a:prstClr val="black"/>
                </a:solidFill>
                <a:latin typeface="Arial Rounded MT Bold" panose="020F0704030504030204" pitchFamily="34" charset="0"/>
                <a:ea typeface="+mn-lt"/>
                <a:cs typeface="Calibri"/>
              </a:rPr>
              <a:t>Advocate / promote military spouse initiatives (Legislative Agenda)</a:t>
            </a:r>
            <a:r>
              <a:rPr lang="en-US" sz="1600" dirty="0">
                <a:solidFill>
                  <a:prstClr val="black"/>
                </a:solidFill>
                <a:latin typeface="Arial Rounded MT Bold" panose="020F0704030504030204" pitchFamily="34" charset="0"/>
                <a:ea typeface="+mn-lt"/>
                <a:cs typeface="Calibri"/>
              </a:rPr>
              <a:t>	</a:t>
            </a:r>
            <a:endParaRPr lang="en-US" sz="1600" dirty="0">
              <a:solidFill>
                <a:prstClr val="black"/>
              </a:solidFill>
              <a:latin typeface="Arial Rounded MT Bold" panose="020F0704030504030204" pitchFamily="34" charset="0"/>
              <a:cs typeface="Calibri"/>
            </a:endParaRPr>
          </a:p>
          <a:p>
            <a:pPr marL="342900" indent="-342900">
              <a:lnSpc>
                <a:spcPct val="150000"/>
              </a:lnSpc>
              <a:spcBef>
                <a:spcPts val="0"/>
              </a:spcBef>
              <a:buAutoNum type="arabicPeriod" startAt="3"/>
            </a:pPr>
            <a:r>
              <a:rPr lang="en-US" sz="1600" b="1" dirty="0">
                <a:solidFill>
                  <a:prstClr val="black"/>
                </a:solidFill>
                <a:latin typeface="Arial Rounded MT Bold" panose="020F0704030504030204" pitchFamily="34" charset="0"/>
                <a:ea typeface="+mn-lt"/>
                <a:cs typeface="Calibri"/>
              </a:rPr>
              <a:t>Pursue funding for I-5 improvements (Legislative Agenda / Transportation WG)	</a:t>
            </a:r>
            <a:r>
              <a:rPr lang="en-US" sz="1600" dirty="0">
                <a:solidFill>
                  <a:prstClr val="black"/>
                </a:solidFill>
                <a:latin typeface="Arial Rounded MT Bold" panose="020F0704030504030204" pitchFamily="34" charset="0"/>
                <a:ea typeface="+mn-lt"/>
                <a:cs typeface="Calibri"/>
              </a:rPr>
              <a:t>		</a:t>
            </a:r>
          </a:p>
          <a:p>
            <a:pPr marL="342900" indent="-342900">
              <a:spcBef>
                <a:spcPts val="0"/>
              </a:spcBef>
              <a:buAutoNum type="arabicPeriod" startAt="3"/>
            </a:pPr>
            <a:r>
              <a:rPr lang="en-US" sz="1600" b="1" dirty="0">
                <a:latin typeface="Arial Rounded MT Bold" panose="020F0704030504030204" pitchFamily="34" charset="0"/>
                <a:ea typeface="+mn-lt"/>
                <a:cs typeface="Calibri"/>
              </a:rPr>
              <a:t>Assist</a:t>
            </a:r>
            <a:r>
              <a:rPr lang="en-US" sz="1600" b="1" strike="sngStrike" dirty="0">
                <a:solidFill>
                  <a:srgbClr val="FF0000"/>
                </a:solidFill>
                <a:latin typeface="Arial Rounded MT Bold" panose="020F0704030504030204" pitchFamily="34" charset="0"/>
                <a:ea typeface="+mn-lt"/>
                <a:cs typeface="Calibri"/>
              </a:rPr>
              <a:t> </a:t>
            </a:r>
            <a:r>
              <a:rPr lang="en-US" sz="1600" b="1" dirty="0">
                <a:latin typeface="Arial Rounded MT Bold" panose="020F0704030504030204" pitchFamily="34" charset="0"/>
                <a:ea typeface="+mn-lt"/>
                <a:cs typeface="Calibri"/>
              </a:rPr>
              <a:t>in expanding childcare </a:t>
            </a:r>
            <a:r>
              <a:rPr lang="en-US" sz="1600" dirty="0">
                <a:latin typeface="Arial Rounded MT Bold" panose="020F0704030504030204" pitchFamily="34" charset="0"/>
                <a:ea typeface="+mn-lt"/>
                <a:cs typeface="Calibri"/>
              </a:rPr>
              <a:t>through better comprehensive community planning and growing local and state partnerships (Education WG)</a:t>
            </a:r>
          </a:p>
          <a:p>
            <a:pPr marL="342900" indent="-342900">
              <a:lnSpc>
                <a:spcPct val="150000"/>
              </a:lnSpc>
              <a:spcBef>
                <a:spcPts val="0"/>
              </a:spcBef>
              <a:buAutoNum type="arabicPeriod" startAt="3"/>
            </a:pPr>
            <a:r>
              <a:rPr lang="en-US" sz="1600" b="1" dirty="0">
                <a:solidFill>
                  <a:prstClr val="black"/>
                </a:solidFill>
                <a:latin typeface="Arial Rounded MT Bold" panose="020F0704030504030204" pitchFamily="34" charset="0"/>
                <a:ea typeface="+mn-lt"/>
                <a:cs typeface="Calibri"/>
              </a:rPr>
              <a:t>Conduct JBLM Joint Land Use Study in 2026 (Reconstitute JLUS Task Force)</a:t>
            </a:r>
          </a:p>
          <a:p>
            <a:pPr marL="342900" indent="-342900">
              <a:lnSpc>
                <a:spcPct val="150000"/>
              </a:lnSpc>
              <a:spcBef>
                <a:spcPts val="0"/>
              </a:spcBef>
              <a:buAutoNum type="arabicPeriod" startAt="3"/>
            </a:pPr>
            <a:r>
              <a:rPr lang="en-US" sz="1600" dirty="0">
                <a:solidFill>
                  <a:prstClr val="black"/>
                </a:solidFill>
                <a:latin typeface="Arial Rounded MT Bold" panose="020F0704030504030204" pitchFamily="34" charset="0"/>
                <a:ea typeface="+mn-lt"/>
                <a:cs typeface="Calibri"/>
              </a:rPr>
              <a:t>Inform / </a:t>
            </a:r>
            <a:r>
              <a:rPr lang="en-US" sz="1600" b="1" dirty="0">
                <a:solidFill>
                  <a:prstClr val="black"/>
                </a:solidFill>
                <a:latin typeface="Arial Rounded MT Bold" panose="020F0704030504030204" pitchFamily="34" charset="0"/>
                <a:ea typeface="+mn-lt"/>
                <a:cs typeface="Calibri"/>
              </a:rPr>
              <a:t>educate state legislators about SSMCP and advocacy </a:t>
            </a:r>
            <a:r>
              <a:rPr lang="en-US" sz="1600" dirty="0">
                <a:solidFill>
                  <a:prstClr val="black"/>
                </a:solidFill>
                <a:latin typeface="Arial Rounded MT Bold" panose="020F0704030504030204" pitchFamily="34" charset="0"/>
                <a:ea typeface="+mn-lt"/>
                <a:cs typeface="Calibri"/>
              </a:rPr>
              <a:t>in state-level activities (Legislative Agenda)</a:t>
            </a:r>
          </a:p>
          <a:p>
            <a:pPr marL="342900" indent="-342900">
              <a:lnSpc>
                <a:spcPct val="150000"/>
              </a:lnSpc>
              <a:spcBef>
                <a:spcPts val="0"/>
              </a:spcBef>
              <a:buAutoNum type="arabicPeriod" startAt="3"/>
            </a:pPr>
            <a:r>
              <a:rPr lang="en-US" sz="1600" b="1" dirty="0">
                <a:solidFill>
                  <a:prstClr val="black"/>
                </a:solidFill>
                <a:latin typeface="Arial Rounded MT Bold" panose="020F0704030504030204" pitchFamily="34" charset="0"/>
                <a:ea typeface="+mn-lt"/>
                <a:cs typeface="Calibri"/>
              </a:rPr>
              <a:t>Monitor / engage when appropriate the Commercial Aviation Work Group </a:t>
            </a:r>
            <a:r>
              <a:rPr lang="en-US" sz="1600" dirty="0">
                <a:solidFill>
                  <a:prstClr val="black"/>
                </a:solidFill>
                <a:latin typeface="Arial Rounded MT Bold" panose="020F0704030504030204" pitchFamily="34" charset="0"/>
                <a:ea typeface="+mn-lt"/>
                <a:cs typeface="Calibri"/>
              </a:rPr>
              <a:t>(SSMCP staff)</a:t>
            </a:r>
          </a:p>
          <a:p>
            <a:pPr marL="342265" indent="-342265">
              <a:lnSpc>
                <a:spcPct val="150000"/>
              </a:lnSpc>
              <a:spcBef>
                <a:spcPts val="0"/>
              </a:spcBef>
            </a:pPr>
            <a:endParaRPr lang="en-US" sz="1600" dirty="0">
              <a:solidFill>
                <a:prstClr val="black"/>
              </a:solidFill>
              <a:latin typeface="Arial Rounded MT Bold" panose="020F0704030504030204" pitchFamily="34" charset="0"/>
              <a:ea typeface="+mn-lt"/>
              <a:cs typeface="Calibri"/>
            </a:endParaRPr>
          </a:p>
          <a:p>
            <a:pPr marL="0" indent="0">
              <a:spcBef>
                <a:spcPts val="0"/>
              </a:spcBef>
              <a:buNone/>
            </a:pPr>
            <a:r>
              <a:rPr lang="en-US" sz="1600" dirty="0">
                <a:solidFill>
                  <a:prstClr val="black"/>
                </a:solidFill>
                <a:latin typeface="Arial Rounded MT Bold" panose="020F0704030504030204" pitchFamily="34" charset="0"/>
                <a:ea typeface="+mn-lt"/>
                <a:cs typeface="Calibri"/>
              </a:rPr>
              <a:t>							</a:t>
            </a:r>
          </a:p>
        </p:txBody>
      </p:sp>
    </p:spTree>
    <p:extLst>
      <p:ext uri="{BB962C8B-B14F-4D97-AF65-F5344CB8AC3E}">
        <p14:creationId xmlns:p14="http://schemas.microsoft.com/office/powerpoint/2010/main" val="343721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9F22-E501-5146-BDF7-677002563E63}"/>
              </a:ext>
            </a:extLst>
          </p:cNvPr>
          <p:cNvSpPr>
            <a:spLocks noGrp="1"/>
          </p:cNvSpPr>
          <p:nvPr>
            <p:ph type="title"/>
          </p:nvPr>
        </p:nvSpPr>
        <p:spPr>
          <a:xfrm>
            <a:off x="838200" y="301413"/>
            <a:ext cx="10515600" cy="750208"/>
          </a:xfrm>
        </p:spPr>
        <p:txBody>
          <a:bodyPr>
            <a:normAutofit/>
          </a:bodyPr>
          <a:lstStyle/>
          <a:p>
            <a:r>
              <a:rPr lang="en-US" sz="2800" dirty="0">
                <a:solidFill>
                  <a:srgbClr val="006600"/>
                </a:solidFill>
              </a:rPr>
              <a:t>SSMCP Community Business Survey - </a:t>
            </a:r>
            <a:r>
              <a:rPr lang="en-US" sz="2800" dirty="0" err="1">
                <a:solidFill>
                  <a:srgbClr val="006600"/>
                </a:solidFill>
              </a:rPr>
              <a:t>REsults</a:t>
            </a:r>
            <a:endParaRPr lang="en-US" sz="2800" dirty="0">
              <a:solidFill>
                <a:srgbClr val="006600"/>
              </a:solidFill>
            </a:endParaRPr>
          </a:p>
        </p:txBody>
      </p:sp>
      <p:sp>
        <p:nvSpPr>
          <p:cNvPr id="3" name="Content Placeholder 2">
            <a:extLst>
              <a:ext uri="{FF2B5EF4-FFF2-40B4-BE49-F238E27FC236}">
                <a16:creationId xmlns:a16="http://schemas.microsoft.com/office/drawing/2014/main" id="{9B40474E-0196-D30F-1108-3FB6473B0495}"/>
              </a:ext>
            </a:extLst>
          </p:cNvPr>
          <p:cNvSpPr>
            <a:spLocks noGrp="1"/>
          </p:cNvSpPr>
          <p:nvPr>
            <p:ph idx="1"/>
          </p:nvPr>
        </p:nvSpPr>
        <p:spPr>
          <a:xfrm>
            <a:off x="838200" y="1637922"/>
            <a:ext cx="10515600" cy="4351338"/>
          </a:xfrm>
        </p:spPr>
        <p:txBody>
          <a:bodyPr>
            <a:normAutofit/>
          </a:bodyPr>
          <a:lstStyle/>
          <a:p>
            <a:pPr marL="457200" lvl="1" indent="0">
              <a:buNone/>
            </a:pPr>
            <a:r>
              <a:rPr lang="en-US" sz="2000" dirty="0"/>
              <a:t>							</a:t>
            </a:r>
            <a:r>
              <a:rPr lang="en-US" b="1" u="sng" dirty="0"/>
              <a:t>2019			2024</a:t>
            </a:r>
          </a:p>
          <a:p>
            <a:pPr>
              <a:buFont typeface="Wingdings" panose="05000000000000000000" pitchFamily="2" charset="2"/>
              <a:buChar char="§"/>
            </a:pPr>
            <a:r>
              <a:rPr lang="en-US" sz="2400" dirty="0"/>
              <a:t>Responses: 					560 			581 	</a:t>
            </a:r>
          </a:p>
          <a:p>
            <a:pPr>
              <a:buFont typeface="Wingdings" panose="05000000000000000000" pitchFamily="2" charset="2"/>
              <a:buChar char="§"/>
            </a:pPr>
            <a:r>
              <a:rPr lang="en-US" sz="2400" dirty="0"/>
              <a:t>Business operator/owner = 			56% 			30%</a:t>
            </a:r>
          </a:p>
          <a:p>
            <a:pPr>
              <a:buFont typeface="Wingdings" panose="05000000000000000000" pitchFamily="2" charset="2"/>
              <a:buChar char="§"/>
            </a:pPr>
            <a:endParaRPr lang="en-US" sz="1400" dirty="0"/>
          </a:p>
          <a:p>
            <a:pPr>
              <a:buFont typeface="Wingdings" panose="05000000000000000000" pitchFamily="2" charset="2"/>
              <a:buChar char="§"/>
            </a:pPr>
            <a:r>
              <a:rPr lang="en-US" sz="2400" dirty="0"/>
              <a:t>Perceived economic impact of JBLM on the region:	</a:t>
            </a:r>
            <a:endParaRPr lang="en-US" sz="2400" u="sng" dirty="0">
              <a:highlight>
                <a:srgbClr val="FFFF00"/>
              </a:highlight>
            </a:endParaRPr>
          </a:p>
          <a:p>
            <a:pPr lvl="1">
              <a:buFont typeface="Wingdings" panose="05000000000000000000" pitchFamily="2" charset="2"/>
              <a:buChar char="q"/>
            </a:pPr>
            <a:r>
              <a:rPr lang="en-US" sz="2000" dirty="0"/>
              <a:t> &lt; $1.0 Billion:					10.0%			0.5%</a:t>
            </a:r>
          </a:p>
          <a:p>
            <a:pPr lvl="1">
              <a:buFont typeface="Wingdings" panose="05000000000000000000" pitchFamily="2" charset="2"/>
              <a:buChar char="q"/>
            </a:pPr>
            <a:r>
              <a:rPr lang="en-US" sz="2000" dirty="0"/>
              <a:t> $1 - $5 Billion: 					45.0%			13.4%</a:t>
            </a:r>
          </a:p>
          <a:p>
            <a:pPr lvl="1">
              <a:buFont typeface="Wingdings" panose="05000000000000000000" pitchFamily="2" charset="2"/>
              <a:buChar char="q"/>
            </a:pPr>
            <a:r>
              <a:rPr lang="en-US" sz="2000" dirty="0"/>
              <a:t> $6 - $10 Billion: 					30.0%			13.9%</a:t>
            </a:r>
          </a:p>
          <a:p>
            <a:pPr lvl="1">
              <a:buFont typeface="Wingdings" panose="05000000000000000000" pitchFamily="2" charset="2"/>
              <a:buChar char="q"/>
            </a:pPr>
            <a:r>
              <a:rPr lang="en-US" sz="2000" dirty="0"/>
              <a:t> $10+ Billion: 					15.0%			8.56%</a:t>
            </a:r>
          </a:p>
          <a:p>
            <a:pPr lvl="1">
              <a:buFont typeface="Wingdings" panose="05000000000000000000" pitchFamily="2" charset="2"/>
              <a:buChar char="q"/>
            </a:pPr>
            <a:r>
              <a:rPr lang="en-US" sz="2000" dirty="0"/>
              <a:t> </a:t>
            </a:r>
            <a:r>
              <a:rPr lang="en-US" sz="2000" dirty="0">
                <a:highlight>
                  <a:srgbClr val="FFFF00"/>
                </a:highlight>
              </a:rPr>
              <a:t>I don’t know:</a:t>
            </a:r>
            <a:r>
              <a:rPr lang="en-US" sz="2000" dirty="0"/>
              <a:t>					n/a			</a:t>
            </a:r>
            <a:r>
              <a:rPr lang="en-US" sz="2000" dirty="0">
                <a:highlight>
                  <a:srgbClr val="FFFF00"/>
                </a:highlight>
              </a:rPr>
              <a:t>63.4%</a:t>
            </a:r>
          </a:p>
          <a:p>
            <a:endParaRPr lang="en-US" sz="2400" dirty="0"/>
          </a:p>
        </p:txBody>
      </p:sp>
      <p:sp>
        <p:nvSpPr>
          <p:cNvPr id="5" name="TextBox 4">
            <a:extLst>
              <a:ext uri="{FF2B5EF4-FFF2-40B4-BE49-F238E27FC236}">
                <a16:creationId xmlns:a16="http://schemas.microsoft.com/office/drawing/2014/main" id="{9D6CEE85-3445-44F9-CD8D-C453B6E61C28}"/>
              </a:ext>
            </a:extLst>
          </p:cNvPr>
          <p:cNvSpPr txBox="1"/>
          <p:nvPr/>
        </p:nvSpPr>
        <p:spPr>
          <a:xfrm>
            <a:off x="2222361" y="5639802"/>
            <a:ext cx="7747279" cy="369332"/>
          </a:xfrm>
          <a:prstGeom prst="rect">
            <a:avLst/>
          </a:prstGeom>
          <a:solidFill>
            <a:schemeClr val="accent6">
              <a:lumMod val="20000"/>
              <a:lumOff val="8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US" dirty="0"/>
              <a:t>Rate your opinion of JBLM's impact on the local economy – 4.2 stars</a:t>
            </a:r>
          </a:p>
        </p:txBody>
      </p:sp>
      <p:grpSp>
        <p:nvGrpSpPr>
          <p:cNvPr id="6" name="Group 5">
            <a:extLst>
              <a:ext uri="{FF2B5EF4-FFF2-40B4-BE49-F238E27FC236}">
                <a16:creationId xmlns:a16="http://schemas.microsoft.com/office/drawing/2014/main" id="{AF163473-4110-582D-3C90-2460123EA37A}"/>
              </a:ext>
            </a:extLst>
          </p:cNvPr>
          <p:cNvGrpSpPr/>
          <p:nvPr/>
        </p:nvGrpSpPr>
        <p:grpSpPr>
          <a:xfrm>
            <a:off x="4467150" y="6156296"/>
            <a:ext cx="3257701" cy="425731"/>
            <a:chOff x="1459967" y="2191390"/>
            <a:chExt cx="6209161" cy="968188"/>
          </a:xfrm>
        </p:grpSpPr>
        <p:sp>
          <p:nvSpPr>
            <p:cNvPr id="7" name="Star: 5 Points 6">
              <a:extLst>
                <a:ext uri="{FF2B5EF4-FFF2-40B4-BE49-F238E27FC236}">
                  <a16:creationId xmlns:a16="http://schemas.microsoft.com/office/drawing/2014/main" id="{5270E1E1-2BAE-273C-D84A-8EBB3F2774FD}"/>
                </a:ext>
              </a:extLst>
            </p:cNvPr>
            <p:cNvSpPr/>
            <p:nvPr/>
          </p:nvSpPr>
          <p:spPr>
            <a:xfrm>
              <a:off x="1459967" y="2191390"/>
              <a:ext cx="968188" cy="968188"/>
            </a:xfrm>
            <a:prstGeom prst="star5">
              <a:avLst/>
            </a:prstGeom>
            <a:solidFill>
              <a:srgbClr val="00BF6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 name="Star: 5 Points 7">
              <a:extLst>
                <a:ext uri="{FF2B5EF4-FFF2-40B4-BE49-F238E27FC236}">
                  <a16:creationId xmlns:a16="http://schemas.microsoft.com/office/drawing/2014/main" id="{0BF36780-E2A1-1655-BD3B-688A8E9ED1F7}"/>
                </a:ext>
              </a:extLst>
            </p:cNvPr>
            <p:cNvSpPr/>
            <p:nvPr/>
          </p:nvSpPr>
          <p:spPr>
            <a:xfrm>
              <a:off x="2781389" y="2191390"/>
              <a:ext cx="968188" cy="968188"/>
            </a:xfrm>
            <a:prstGeom prst="star5">
              <a:avLst/>
            </a:prstGeom>
            <a:solidFill>
              <a:srgbClr val="00BF6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 name="Star: 5 Points 8">
              <a:extLst>
                <a:ext uri="{FF2B5EF4-FFF2-40B4-BE49-F238E27FC236}">
                  <a16:creationId xmlns:a16="http://schemas.microsoft.com/office/drawing/2014/main" id="{02391086-7DD9-CA28-54C9-2D4C682C84F0}"/>
                </a:ext>
              </a:extLst>
            </p:cNvPr>
            <p:cNvSpPr/>
            <p:nvPr/>
          </p:nvSpPr>
          <p:spPr>
            <a:xfrm>
              <a:off x="4102811" y="2191390"/>
              <a:ext cx="968188" cy="968188"/>
            </a:xfrm>
            <a:prstGeom prst="star5">
              <a:avLst/>
            </a:prstGeom>
            <a:solidFill>
              <a:srgbClr val="00BF6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Star: 5 Points 9">
              <a:extLst>
                <a:ext uri="{FF2B5EF4-FFF2-40B4-BE49-F238E27FC236}">
                  <a16:creationId xmlns:a16="http://schemas.microsoft.com/office/drawing/2014/main" id="{180EEAA2-AABE-FD72-5458-6ADA8B7B5537}"/>
                </a:ext>
              </a:extLst>
            </p:cNvPr>
            <p:cNvSpPr/>
            <p:nvPr/>
          </p:nvSpPr>
          <p:spPr>
            <a:xfrm>
              <a:off x="5424233" y="2191390"/>
              <a:ext cx="968188" cy="968188"/>
            </a:xfrm>
            <a:prstGeom prst="star5">
              <a:avLst/>
            </a:prstGeom>
            <a:solidFill>
              <a:srgbClr val="00BF6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Star: 5 Points 10">
              <a:extLst>
                <a:ext uri="{FF2B5EF4-FFF2-40B4-BE49-F238E27FC236}">
                  <a16:creationId xmlns:a16="http://schemas.microsoft.com/office/drawing/2014/main" id="{0D624B8C-336D-D98B-9E5E-E1286A03CBAE}"/>
                </a:ext>
              </a:extLst>
            </p:cNvPr>
            <p:cNvSpPr/>
            <p:nvPr/>
          </p:nvSpPr>
          <p:spPr>
            <a:xfrm>
              <a:off x="6745655" y="2191390"/>
              <a:ext cx="968188" cy="968188"/>
            </a:xfrm>
            <a:prstGeom prst="star5">
              <a:avLst/>
            </a:prstGeom>
            <a:gradFill flip="none" rotWithShape="1">
              <a:gsLst>
                <a:gs pos="16000">
                  <a:srgbClr val="FFDA6D">
                    <a:alpha val="0"/>
                  </a:srgbClr>
                </a:gs>
                <a:gs pos="14000">
                  <a:srgbClr val="00BF6F"/>
                </a:gs>
                <a:gs pos="0">
                  <a:srgbClr val="00BF6F"/>
                </a:gs>
                <a:gs pos="100000">
                  <a:srgbClr val="00BF6F">
                    <a:tint val="23500"/>
                    <a:satMod val="160000"/>
                    <a:alpha val="0"/>
                  </a:srgbClr>
                </a:gs>
              </a:gsLst>
              <a:lin ang="0" scaled="0"/>
              <a:tileRect/>
            </a:gradFill>
            <a:ln w="28575" cap="flat" cmpd="sng" algn="ctr">
              <a:solidFill>
                <a:srgbClr val="00BF6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B6DCCD34-879D-376D-0B6B-D7B38D7D3FE0}"/>
              </a:ext>
            </a:extLst>
          </p:cNvPr>
          <p:cNvSpPr txBox="1"/>
          <p:nvPr/>
        </p:nvSpPr>
        <p:spPr>
          <a:xfrm>
            <a:off x="1747520" y="947488"/>
            <a:ext cx="8676640" cy="657792"/>
          </a:xfrm>
          <a:prstGeom prst="rect">
            <a:avLst/>
          </a:prstGeom>
          <a:solidFill>
            <a:schemeClr val="accent3">
              <a:lumMod val="20000"/>
              <a:lumOff val="8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dirty="0"/>
              <a:t>This survey seeks to identify the military connected customer bases of local </a:t>
            </a:r>
          </a:p>
          <a:p>
            <a:pPr algn="ctr"/>
            <a:r>
              <a:rPr lang="en-US" dirty="0"/>
              <a:t>businesses and the perceived effects of JBLM on the local economy.</a:t>
            </a:r>
          </a:p>
        </p:txBody>
      </p:sp>
    </p:spTree>
    <p:extLst>
      <p:ext uri="{BB962C8B-B14F-4D97-AF65-F5344CB8AC3E}">
        <p14:creationId xmlns:p14="http://schemas.microsoft.com/office/powerpoint/2010/main" val="3085783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7471-6989-460A-49E6-131A175DFA77}"/>
              </a:ext>
            </a:extLst>
          </p:cNvPr>
          <p:cNvSpPr>
            <a:spLocks noGrp="1"/>
          </p:cNvSpPr>
          <p:nvPr>
            <p:ph type="title"/>
          </p:nvPr>
        </p:nvSpPr>
        <p:spPr>
          <a:xfrm>
            <a:off x="609600" y="443896"/>
            <a:ext cx="10972800" cy="1143000"/>
          </a:xfrm>
        </p:spPr>
        <p:txBody>
          <a:bodyPr/>
          <a:lstStyle/>
          <a:p>
            <a:r>
              <a:rPr kumimoji="0" lang="en-US" sz="2800" b="1" i="0" u="none" strike="noStrike" kern="1200" cap="none" spc="0" normalizeH="0" baseline="0" noProof="0" dirty="0">
                <a:ln>
                  <a:noFill/>
                </a:ln>
                <a:solidFill>
                  <a:srgbClr val="006600"/>
                </a:solidFill>
                <a:effectLst/>
                <a:uLnTx/>
                <a:uFillTx/>
                <a:latin typeface="Stencil" panose="040409050D0802020404" pitchFamily="82" charset="0"/>
                <a:ea typeface="+mj-ea"/>
                <a:cs typeface="+mj-cs"/>
              </a:rPr>
              <a:t>SSMCP Community Business Survey - results</a:t>
            </a:r>
            <a:endParaRPr lang="en-US" dirty="0"/>
          </a:p>
        </p:txBody>
      </p:sp>
      <p:sp>
        <p:nvSpPr>
          <p:cNvPr id="3" name="Content Placeholder 2">
            <a:extLst>
              <a:ext uri="{FF2B5EF4-FFF2-40B4-BE49-F238E27FC236}">
                <a16:creationId xmlns:a16="http://schemas.microsoft.com/office/drawing/2014/main" id="{A219D4EF-9D67-0C70-78A6-7A70DFE4F5AC}"/>
              </a:ext>
            </a:extLst>
          </p:cNvPr>
          <p:cNvSpPr>
            <a:spLocks noGrp="1"/>
          </p:cNvSpPr>
          <p:nvPr>
            <p:ph idx="1"/>
          </p:nvPr>
        </p:nvSpPr>
        <p:spPr>
          <a:xfrm>
            <a:off x="609600" y="1457980"/>
            <a:ext cx="10972800" cy="4525963"/>
          </a:xfrm>
        </p:spPr>
        <p:txBody>
          <a:bodyPr>
            <a:normAutofit/>
          </a:bodyPr>
          <a:lstStyle/>
          <a:p>
            <a:r>
              <a:rPr lang="en-US" sz="2400" dirty="0"/>
              <a:t>JBLM helps attract talent to the region– 75%, (2019) 70% (2024) of respondents did not live in Pierce/Thurston county prior to their military affiliation. When they come, they tend to stay – 63% (2019), 76% (2024) self-report as homeowners.</a:t>
            </a:r>
          </a:p>
          <a:p>
            <a:endParaRPr lang="en-US" sz="2400" dirty="0"/>
          </a:p>
        </p:txBody>
      </p:sp>
      <p:sp>
        <p:nvSpPr>
          <p:cNvPr id="5" name="TextBox 4">
            <a:extLst>
              <a:ext uri="{FF2B5EF4-FFF2-40B4-BE49-F238E27FC236}">
                <a16:creationId xmlns:a16="http://schemas.microsoft.com/office/drawing/2014/main" id="{2DC5973A-A47F-898B-2DFB-8FCB35A318A5}"/>
              </a:ext>
            </a:extLst>
          </p:cNvPr>
          <p:cNvSpPr txBox="1"/>
          <p:nvPr/>
        </p:nvSpPr>
        <p:spPr>
          <a:xfrm>
            <a:off x="6624322" y="4659778"/>
            <a:ext cx="4663440" cy="1754326"/>
          </a:xfrm>
          <a:prstGeom prst="rect">
            <a:avLst/>
          </a:prstGeom>
          <a:solidFill>
            <a:schemeClr val="accent2">
              <a:lumMod val="20000"/>
              <a:lumOff val="80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r>
              <a:rPr lang="en-US" b="1" u="sng" dirty="0"/>
              <a:t>Generating local business:   (2019)	(2024)</a:t>
            </a:r>
          </a:p>
          <a:p>
            <a:r>
              <a:rPr lang="en-US" dirty="0"/>
              <a:t>Car 			66%	71.6%</a:t>
            </a:r>
          </a:p>
          <a:p>
            <a:r>
              <a:rPr lang="en-US" dirty="0"/>
              <a:t>House 			63%	76.5%</a:t>
            </a:r>
          </a:p>
          <a:p>
            <a:r>
              <a:rPr lang="en-US" dirty="0"/>
              <a:t>RV 			10%	12.5%</a:t>
            </a:r>
          </a:p>
          <a:p>
            <a:r>
              <a:rPr lang="en-US" dirty="0"/>
              <a:t>Boat 			5%	14%</a:t>
            </a:r>
          </a:p>
          <a:p>
            <a:r>
              <a:rPr lang="en-US" dirty="0"/>
              <a:t>Investment property 	5%	13%</a:t>
            </a:r>
          </a:p>
        </p:txBody>
      </p:sp>
      <p:sp>
        <p:nvSpPr>
          <p:cNvPr id="8" name="TextBox 7">
            <a:extLst>
              <a:ext uri="{FF2B5EF4-FFF2-40B4-BE49-F238E27FC236}">
                <a16:creationId xmlns:a16="http://schemas.microsoft.com/office/drawing/2014/main" id="{CAA68373-23D5-DC3A-D71C-45185E3A9CA5}"/>
              </a:ext>
            </a:extLst>
          </p:cNvPr>
          <p:cNvSpPr txBox="1"/>
          <p:nvPr/>
        </p:nvSpPr>
        <p:spPr>
          <a:xfrm>
            <a:off x="1023620" y="4659778"/>
            <a:ext cx="4775200" cy="1754326"/>
          </a:xfrm>
          <a:prstGeom prst="rect">
            <a:avLst/>
          </a:prstGeom>
          <a:solidFill>
            <a:schemeClr val="accent5">
              <a:lumMod val="20000"/>
              <a:lumOff val="80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r>
              <a:rPr lang="en-US" b="1" u="sng" dirty="0"/>
              <a:t>Years affiliated with JBLM:    (2019)	(2024)</a:t>
            </a:r>
            <a:r>
              <a:rPr lang="en-US" dirty="0"/>
              <a:t>	</a:t>
            </a:r>
          </a:p>
          <a:p>
            <a:endParaRPr lang="en-US" dirty="0"/>
          </a:p>
          <a:p>
            <a:r>
              <a:rPr lang="en-US" dirty="0"/>
              <a:t>0-1 year			4.0%	9.9%</a:t>
            </a:r>
          </a:p>
          <a:p>
            <a:r>
              <a:rPr lang="en-US" dirty="0"/>
              <a:t>2-5 years			17%	12%</a:t>
            </a:r>
          </a:p>
          <a:p>
            <a:r>
              <a:rPr lang="en-US" dirty="0"/>
              <a:t>6-10 years		9.0%	12.6%</a:t>
            </a:r>
          </a:p>
          <a:p>
            <a:r>
              <a:rPr lang="en-US" dirty="0"/>
              <a:t>&gt; 10 years		71.0%	66%</a:t>
            </a:r>
          </a:p>
        </p:txBody>
      </p:sp>
      <p:sp>
        <p:nvSpPr>
          <p:cNvPr id="9" name="TextBox 8">
            <a:extLst>
              <a:ext uri="{FF2B5EF4-FFF2-40B4-BE49-F238E27FC236}">
                <a16:creationId xmlns:a16="http://schemas.microsoft.com/office/drawing/2014/main" id="{33627F15-4F69-705E-4987-904FAB3AEA9C}"/>
              </a:ext>
            </a:extLst>
          </p:cNvPr>
          <p:cNvSpPr txBox="1"/>
          <p:nvPr/>
        </p:nvSpPr>
        <p:spPr>
          <a:xfrm>
            <a:off x="3939540" y="2845982"/>
            <a:ext cx="4312920" cy="1477328"/>
          </a:xfrm>
          <a:prstGeom prst="rect">
            <a:avLst/>
          </a:prstGeom>
          <a:solidFill>
            <a:schemeClr val="accent3">
              <a:lumMod val="20000"/>
              <a:lumOff val="80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r>
              <a:rPr lang="en-US" b="1" u="sng" dirty="0"/>
              <a:t>Respondents Status:	(2024)	</a:t>
            </a:r>
          </a:p>
          <a:p>
            <a:r>
              <a:rPr lang="en-US" dirty="0"/>
              <a:t>AD / spouse		2.5%	</a:t>
            </a:r>
          </a:p>
          <a:p>
            <a:r>
              <a:rPr lang="en-US" dirty="0"/>
              <a:t>DOD employee		3.0%	</a:t>
            </a:r>
          </a:p>
          <a:p>
            <a:r>
              <a:rPr lang="en-US" dirty="0"/>
              <a:t>Vet, Retiree, NG, Res	49.5%	</a:t>
            </a:r>
          </a:p>
          <a:p>
            <a:r>
              <a:rPr lang="en-US" dirty="0"/>
              <a:t>Non-military		45%	</a:t>
            </a:r>
          </a:p>
        </p:txBody>
      </p:sp>
    </p:spTree>
    <p:extLst>
      <p:ext uri="{BB962C8B-B14F-4D97-AF65-F5344CB8AC3E}">
        <p14:creationId xmlns:p14="http://schemas.microsoft.com/office/powerpoint/2010/main" val="302850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E66B-62BA-4AE5-2D01-27A978A32F61}"/>
              </a:ext>
            </a:extLst>
          </p:cNvPr>
          <p:cNvSpPr>
            <a:spLocks noGrp="1"/>
          </p:cNvSpPr>
          <p:nvPr>
            <p:ph type="title"/>
          </p:nvPr>
        </p:nvSpPr>
        <p:spPr/>
        <p:txBody>
          <a:bodyPr>
            <a:normAutofit/>
          </a:bodyPr>
          <a:lstStyle/>
          <a:p>
            <a:r>
              <a:rPr lang="en-US" sz="2800" dirty="0">
                <a:solidFill>
                  <a:srgbClr val="006600"/>
                </a:solidFill>
                <a:latin typeface="Stencil" panose="040409050D0802020404" pitchFamily="82" charset="0"/>
              </a:rPr>
              <a:t>Business Operator Response</a:t>
            </a:r>
          </a:p>
        </p:txBody>
      </p:sp>
      <p:sp>
        <p:nvSpPr>
          <p:cNvPr id="3" name="Content Placeholder 2">
            <a:extLst>
              <a:ext uri="{FF2B5EF4-FFF2-40B4-BE49-F238E27FC236}">
                <a16:creationId xmlns:a16="http://schemas.microsoft.com/office/drawing/2014/main" id="{C6E1630C-524C-45CA-9855-633FADA0BD51}"/>
              </a:ext>
            </a:extLst>
          </p:cNvPr>
          <p:cNvSpPr>
            <a:spLocks noGrp="1"/>
          </p:cNvSpPr>
          <p:nvPr>
            <p:ph idx="1"/>
          </p:nvPr>
        </p:nvSpPr>
        <p:spPr>
          <a:xfrm>
            <a:off x="477520" y="1615210"/>
            <a:ext cx="10972800" cy="4525963"/>
          </a:xfrm>
        </p:spPr>
        <p:txBody>
          <a:bodyPr>
            <a:normAutofit/>
          </a:bodyPr>
          <a:lstStyle/>
          <a:p>
            <a:r>
              <a:rPr lang="en-US" sz="2400" dirty="0"/>
              <a:t>137 businesses responded</a:t>
            </a:r>
          </a:p>
          <a:p>
            <a:r>
              <a:rPr lang="en-US" sz="2400" dirty="0"/>
              <a:t>66% have no military affiliation</a:t>
            </a:r>
          </a:p>
          <a:p>
            <a:r>
              <a:rPr lang="en-US" sz="2400" dirty="0"/>
              <a:t>30% veterans</a:t>
            </a:r>
          </a:p>
          <a:p>
            <a:r>
              <a:rPr lang="en-US" sz="2400" dirty="0"/>
              <a:t>Business characteristics:</a:t>
            </a:r>
          </a:p>
          <a:p>
            <a:pPr lvl="1"/>
            <a:r>
              <a:rPr lang="en-US" sz="2000" dirty="0"/>
              <a:t>&lt;5 employees 		55%</a:t>
            </a:r>
          </a:p>
          <a:p>
            <a:pPr lvl="1"/>
            <a:r>
              <a:rPr lang="en-US" sz="2000" dirty="0"/>
              <a:t>6-20 employees		25%</a:t>
            </a:r>
          </a:p>
          <a:p>
            <a:pPr lvl="1"/>
            <a:r>
              <a:rPr lang="en-US" sz="2000" dirty="0"/>
              <a:t>21-50 employees		10%</a:t>
            </a:r>
          </a:p>
          <a:p>
            <a:pPr lvl="1"/>
            <a:r>
              <a:rPr lang="en-US" sz="2000" dirty="0"/>
              <a:t>51-100 employees 		3.0%</a:t>
            </a:r>
          </a:p>
          <a:p>
            <a:pPr lvl="1"/>
            <a:r>
              <a:rPr lang="en-US" sz="2000" dirty="0"/>
              <a:t>&gt;100 employees		7.0%</a:t>
            </a:r>
          </a:p>
        </p:txBody>
      </p:sp>
      <p:pic>
        <p:nvPicPr>
          <p:cNvPr id="4" name="Picture 3">
            <a:extLst>
              <a:ext uri="{FF2B5EF4-FFF2-40B4-BE49-F238E27FC236}">
                <a16:creationId xmlns:a16="http://schemas.microsoft.com/office/drawing/2014/main" id="{355BFC4E-1C00-9167-F5C4-6763BCB0431F}"/>
              </a:ext>
            </a:extLst>
          </p:cNvPr>
          <p:cNvPicPr>
            <a:picLocks noChangeAspect="1"/>
          </p:cNvPicPr>
          <p:nvPr/>
        </p:nvPicPr>
        <p:blipFill>
          <a:blip r:embed="rId3"/>
          <a:stretch>
            <a:fillRect/>
          </a:stretch>
        </p:blipFill>
        <p:spPr>
          <a:xfrm>
            <a:off x="5171609" y="1615067"/>
            <a:ext cx="6825558" cy="3734327"/>
          </a:xfrm>
          <a:prstGeom prst="rect">
            <a:avLst/>
          </a:prstGeom>
        </p:spPr>
      </p:pic>
    </p:spTree>
    <p:extLst>
      <p:ext uri="{BB962C8B-B14F-4D97-AF65-F5344CB8AC3E}">
        <p14:creationId xmlns:p14="http://schemas.microsoft.com/office/powerpoint/2010/main" val="507446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883C7-BDBE-85AF-B0D8-B441AC64D4E9}"/>
              </a:ext>
            </a:extLst>
          </p:cNvPr>
          <p:cNvSpPr>
            <a:spLocks noGrp="1"/>
          </p:cNvSpPr>
          <p:nvPr>
            <p:ph type="title"/>
          </p:nvPr>
        </p:nvSpPr>
        <p:spPr>
          <a:xfrm>
            <a:off x="612775" y="577594"/>
            <a:ext cx="10972800" cy="1143000"/>
          </a:xfrm>
        </p:spPr>
        <p:txBody>
          <a:bodyPr/>
          <a:lstStyle/>
          <a:p>
            <a:r>
              <a:rPr kumimoji="0" lang="en-US" sz="2800" b="0" i="0" u="none" strike="noStrike" kern="1200" cap="none" spc="0" normalizeH="0" baseline="0" noProof="0" dirty="0">
                <a:ln>
                  <a:noFill/>
                </a:ln>
                <a:solidFill>
                  <a:srgbClr val="006600"/>
                </a:solidFill>
                <a:effectLst/>
                <a:uLnTx/>
                <a:uFillTx/>
                <a:latin typeface="Stencil" panose="040409050D0802020404" pitchFamily="82" charset="0"/>
                <a:ea typeface="+mj-ea"/>
                <a:cs typeface="+mj-cs"/>
              </a:rPr>
              <a:t>Business Operator Response</a:t>
            </a:r>
            <a:endParaRPr lang="en-US" dirty="0"/>
          </a:p>
        </p:txBody>
      </p:sp>
      <p:graphicFrame>
        <p:nvGraphicFramePr>
          <p:cNvPr id="3" name="Chart Placeholder">
            <a:extLst>
              <a:ext uri="{FF2B5EF4-FFF2-40B4-BE49-F238E27FC236}">
                <a16:creationId xmlns:a16="http://schemas.microsoft.com/office/drawing/2014/main" id="{B251FF6C-8824-6407-5C1E-E79DCEAD8DB7}"/>
              </a:ext>
            </a:extLst>
          </p:cNvPr>
          <p:cNvGraphicFramePr>
            <a:graphicFrameLocks noGrp="1"/>
          </p:cNvGraphicFramePr>
          <p:nvPr>
            <p:extLst>
              <p:ext uri="{D42A27DB-BD31-4B8C-83A1-F6EECF244321}">
                <p14:modId xmlns:p14="http://schemas.microsoft.com/office/powerpoint/2010/main" val="614521856"/>
              </p:ext>
            </p:extLst>
          </p:nvPr>
        </p:nvGraphicFramePr>
        <p:xfrm>
          <a:off x="579120" y="2248538"/>
          <a:ext cx="6998677" cy="356901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AFADDB3-6EEB-52EA-A80F-3F2C260E1D54}"/>
              </a:ext>
            </a:extLst>
          </p:cNvPr>
          <p:cNvSpPr txBox="1"/>
          <p:nvPr/>
        </p:nvSpPr>
        <p:spPr>
          <a:xfrm>
            <a:off x="1046480" y="1446611"/>
            <a:ext cx="10085070" cy="400110"/>
          </a:xfrm>
          <a:prstGeom prst="rect">
            <a:avLst/>
          </a:prstGeom>
          <a:noFill/>
        </p:spPr>
        <p:txBody>
          <a:bodyPr wrap="square" rtlCol="0">
            <a:spAutoFit/>
          </a:bodyPr>
          <a:lstStyle/>
          <a:p>
            <a:pPr algn="ctr"/>
            <a:r>
              <a:rPr lang="en-US" sz="2000" b="1" dirty="0"/>
              <a:t>What percentage of your business revenue can be attributed to the presence of JBLM?</a:t>
            </a:r>
          </a:p>
        </p:txBody>
      </p:sp>
      <p:pic>
        <p:nvPicPr>
          <p:cNvPr id="6" name="Picture 6">
            <a:extLst>
              <a:ext uri="{FF2B5EF4-FFF2-40B4-BE49-F238E27FC236}">
                <a16:creationId xmlns:a16="http://schemas.microsoft.com/office/drawing/2014/main" id="{955167E0-0869-8F22-423B-12032CE16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107"/>
            <a:ext cx="447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Economic Development\1.SSMCP\ASSN OF DEFENSE COMMUNITIES\GADC logo">
            <a:extLst>
              <a:ext uri="{FF2B5EF4-FFF2-40B4-BE49-F238E27FC236}">
                <a16:creationId xmlns:a16="http://schemas.microsoft.com/office/drawing/2014/main" id="{14C4F341-14F6-36CE-ADD6-B26FEBB4F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1550" y="195072"/>
            <a:ext cx="908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504B9E8-7B80-91F3-883B-9B22652307CA}"/>
              </a:ext>
            </a:extLst>
          </p:cNvPr>
          <p:cNvSpPr txBox="1"/>
          <p:nvPr/>
        </p:nvSpPr>
        <p:spPr>
          <a:xfrm>
            <a:off x="1686560" y="2461211"/>
            <a:ext cx="2621280" cy="369332"/>
          </a:xfrm>
          <a:prstGeom prst="rect">
            <a:avLst/>
          </a:prstGeom>
          <a:noFill/>
        </p:spPr>
        <p:txBody>
          <a:bodyPr wrap="square" rtlCol="0">
            <a:spAutoFit/>
          </a:bodyPr>
          <a:lstStyle/>
          <a:p>
            <a:pPr algn="ctr"/>
            <a:r>
              <a:rPr lang="en-US" b="1" dirty="0">
                <a:solidFill>
                  <a:schemeClr val="bg1"/>
                </a:solidFill>
              </a:rPr>
              <a:t>62.77%</a:t>
            </a:r>
          </a:p>
        </p:txBody>
      </p:sp>
      <p:sp>
        <p:nvSpPr>
          <p:cNvPr id="9" name="TextBox 8">
            <a:extLst>
              <a:ext uri="{FF2B5EF4-FFF2-40B4-BE49-F238E27FC236}">
                <a16:creationId xmlns:a16="http://schemas.microsoft.com/office/drawing/2014/main" id="{0EA7E6B2-6067-F753-1D98-8D8FA7B7FD0E}"/>
              </a:ext>
            </a:extLst>
          </p:cNvPr>
          <p:cNvSpPr txBox="1"/>
          <p:nvPr/>
        </p:nvSpPr>
        <p:spPr>
          <a:xfrm>
            <a:off x="1290320" y="3258369"/>
            <a:ext cx="1341120" cy="369332"/>
          </a:xfrm>
          <a:prstGeom prst="rect">
            <a:avLst/>
          </a:prstGeom>
          <a:noFill/>
        </p:spPr>
        <p:txBody>
          <a:bodyPr wrap="square" rtlCol="0">
            <a:spAutoFit/>
          </a:bodyPr>
          <a:lstStyle/>
          <a:p>
            <a:pPr algn="ctr"/>
            <a:r>
              <a:rPr lang="en-US" b="1" dirty="0">
                <a:solidFill>
                  <a:schemeClr val="bg1"/>
                </a:solidFill>
              </a:rPr>
              <a:t>26.3%</a:t>
            </a:r>
          </a:p>
        </p:txBody>
      </p:sp>
      <p:sp>
        <p:nvSpPr>
          <p:cNvPr id="10" name="TextBox 9">
            <a:extLst>
              <a:ext uri="{FF2B5EF4-FFF2-40B4-BE49-F238E27FC236}">
                <a16:creationId xmlns:a16="http://schemas.microsoft.com/office/drawing/2014/main" id="{47EBA7A8-4C03-C86C-5288-FB6E762F0408}"/>
              </a:ext>
            </a:extLst>
          </p:cNvPr>
          <p:cNvSpPr txBox="1"/>
          <p:nvPr/>
        </p:nvSpPr>
        <p:spPr>
          <a:xfrm>
            <a:off x="1300480" y="4055527"/>
            <a:ext cx="1239520" cy="369332"/>
          </a:xfrm>
          <a:prstGeom prst="rect">
            <a:avLst/>
          </a:prstGeom>
          <a:noFill/>
        </p:spPr>
        <p:txBody>
          <a:bodyPr wrap="square" rtlCol="0">
            <a:spAutoFit/>
          </a:bodyPr>
          <a:lstStyle/>
          <a:p>
            <a:pPr algn="ctr"/>
            <a:r>
              <a:rPr lang="en-US" dirty="0"/>
              <a:t>7.3%</a:t>
            </a:r>
          </a:p>
        </p:txBody>
      </p:sp>
      <p:sp>
        <p:nvSpPr>
          <p:cNvPr id="11" name="TextBox 10">
            <a:extLst>
              <a:ext uri="{FF2B5EF4-FFF2-40B4-BE49-F238E27FC236}">
                <a16:creationId xmlns:a16="http://schemas.microsoft.com/office/drawing/2014/main" id="{0CE1C5B9-4D89-86DC-4000-A1D997674190}"/>
              </a:ext>
            </a:extLst>
          </p:cNvPr>
          <p:cNvSpPr txBox="1"/>
          <p:nvPr/>
        </p:nvSpPr>
        <p:spPr>
          <a:xfrm>
            <a:off x="1452880" y="4787400"/>
            <a:ext cx="711200" cy="369332"/>
          </a:xfrm>
          <a:prstGeom prst="rect">
            <a:avLst/>
          </a:prstGeom>
          <a:noFill/>
        </p:spPr>
        <p:txBody>
          <a:bodyPr wrap="square" rtlCol="0">
            <a:spAutoFit/>
          </a:bodyPr>
          <a:lstStyle/>
          <a:p>
            <a:pPr algn="ctr"/>
            <a:r>
              <a:rPr lang="en-US" dirty="0"/>
              <a:t>3.7%</a:t>
            </a:r>
          </a:p>
        </p:txBody>
      </p:sp>
      <p:sp>
        <p:nvSpPr>
          <p:cNvPr id="13" name="Explosion: 14 Points 12">
            <a:extLst>
              <a:ext uri="{FF2B5EF4-FFF2-40B4-BE49-F238E27FC236}">
                <a16:creationId xmlns:a16="http://schemas.microsoft.com/office/drawing/2014/main" id="{2255B214-AFDB-7082-29C5-CD42E9245648}"/>
              </a:ext>
            </a:extLst>
          </p:cNvPr>
          <p:cNvSpPr/>
          <p:nvPr/>
        </p:nvSpPr>
        <p:spPr>
          <a:xfrm>
            <a:off x="6400800" y="2248538"/>
            <a:ext cx="5191760" cy="2680996"/>
          </a:xfrm>
          <a:prstGeom prst="irregularSeal2">
            <a:avLst/>
          </a:prstGeom>
          <a:solidFill>
            <a:srgbClr val="FF6600"/>
          </a:solidFill>
          <a:effectLst>
            <a:outerShdw blurRad="50800" dist="38100" dir="5400000" algn="t" rotWithShape="0">
              <a:prstClr val="black">
                <a:alpha val="40000"/>
              </a:prstClr>
            </a:outerShdw>
          </a:effectLst>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Rounded MT Bold" panose="020F0704030504030204" pitchFamily="34" charset="0"/>
              </a:rPr>
              <a:t>137 responses</a:t>
            </a:r>
          </a:p>
        </p:txBody>
      </p:sp>
    </p:spTree>
    <p:extLst>
      <p:ext uri="{BB962C8B-B14F-4D97-AF65-F5344CB8AC3E}">
        <p14:creationId xmlns:p14="http://schemas.microsoft.com/office/powerpoint/2010/main" val="2257441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A678D5-3C5B-9009-5D2C-E3D7C6D9979F}"/>
              </a:ext>
            </a:extLst>
          </p:cNvPr>
          <p:cNvSpPr txBox="1">
            <a:spLocks/>
          </p:cNvSpPr>
          <p:nvPr/>
        </p:nvSpPr>
        <p:spPr>
          <a:xfrm>
            <a:off x="480485" y="824783"/>
            <a:ext cx="10591989" cy="10898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6600"/>
                </a:solidFill>
                <a:effectLst/>
                <a:uLnTx/>
                <a:uFillTx/>
                <a:latin typeface="Stencil" panose="040409050D0802020404" pitchFamily="82" charset="0"/>
                <a:ea typeface="+mj-ea"/>
                <a:cs typeface="+mj-cs"/>
              </a:rPr>
              <a:t>Statewide Military / Defense sector economic impact</a:t>
            </a:r>
          </a:p>
        </p:txBody>
      </p:sp>
      <p:sp>
        <p:nvSpPr>
          <p:cNvPr id="12" name="TextBox 11">
            <a:extLst>
              <a:ext uri="{FF2B5EF4-FFF2-40B4-BE49-F238E27FC236}">
                <a16:creationId xmlns:a16="http://schemas.microsoft.com/office/drawing/2014/main" id="{D319F03A-FA2C-1930-57CC-0FE5C68602E7}"/>
              </a:ext>
            </a:extLst>
          </p:cNvPr>
          <p:cNvSpPr txBox="1"/>
          <p:nvPr/>
        </p:nvSpPr>
        <p:spPr>
          <a:xfrm>
            <a:off x="1281961" y="3470617"/>
            <a:ext cx="8989037" cy="707886"/>
          </a:xfrm>
          <a:prstGeom prst="rect">
            <a:avLst/>
          </a:prstGeom>
          <a:noFill/>
        </p:spPr>
        <p:txBody>
          <a:bodyPr wrap="square" rtlCol="0">
            <a:spAutoFit/>
          </a:bodyPr>
          <a:lstStyle/>
          <a:p>
            <a:pPr algn="ctr"/>
            <a:r>
              <a:rPr lang="en-US" sz="2000" b="1" dirty="0">
                <a:solidFill>
                  <a:schemeClr val="tx2">
                    <a:lumMod val="75000"/>
                  </a:schemeClr>
                </a:solidFill>
                <a:latin typeface="Arial Rounded MT Bold" panose="020F0704030504030204" pitchFamily="34" charset="0"/>
              </a:rPr>
              <a:t>The state-wide military defense sector economic impact analysis has demonstrated the importance of the military to the State’s economy</a:t>
            </a:r>
          </a:p>
        </p:txBody>
      </p:sp>
      <p:grpSp>
        <p:nvGrpSpPr>
          <p:cNvPr id="28" name="Group 27">
            <a:extLst>
              <a:ext uri="{FF2B5EF4-FFF2-40B4-BE49-F238E27FC236}">
                <a16:creationId xmlns:a16="http://schemas.microsoft.com/office/drawing/2014/main" id="{46D12836-691D-86DE-BBE9-43A4900B890F}"/>
              </a:ext>
            </a:extLst>
          </p:cNvPr>
          <p:cNvGrpSpPr/>
          <p:nvPr/>
        </p:nvGrpSpPr>
        <p:grpSpPr>
          <a:xfrm>
            <a:off x="134678" y="1867731"/>
            <a:ext cx="11283602" cy="1897143"/>
            <a:chOff x="510434" y="5458917"/>
            <a:chExt cx="11283602" cy="1897143"/>
          </a:xfrm>
        </p:grpSpPr>
        <p:pic>
          <p:nvPicPr>
            <p:cNvPr id="16" name="Picture 15">
              <a:extLst>
                <a:ext uri="{FF2B5EF4-FFF2-40B4-BE49-F238E27FC236}">
                  <a16:creationId xmlns:a16="http://schemas.microsoft.com/office/drawing/2014/main" id="{F90B2507-4D1D-D788-0BBA-39916E331741}"/>
                </a:ext>
              </a:extLst>
            </p:cNvPr>
            <p:cNvPicPr>
              <a:picLocks noChangeAspect="1"/>
            </p:cNvPicPr>
            <p:nvPr/>
          </p:nvPicPr>
          <p:blipFill>
            <a:blip r:embed="rId3"/>
            <a:stretch>
              <a:fillRect/>
            </a:stretch>
          </p:blipFill>
          <p:spPr>
            <a:xfrm>
              <a:off x="8163126" y="5516896"/>
              <a:ext cx="897298" cy="928547"/>
            </a:xfrm>
            <a:prstGeom prst="rect">
              <a:avLst/>
            </a:prstGeom>
          </p:spPr>
        </p:pic>
        <p:pic>
          <p:nvPicPr>
            <p:cNvPr id="17" name="Picture 16">
              <a:extLst>
                <a:ext uri="{FF2B5EF4-FFF2-40B4-BE49-F238E27FC236}">
                  <a16:creationId xmlns:a16="http://schemas.microsoft.com/office/drawing/2014/main" id="{F5DA591B-9B70-4B67-764E-11DFF523B7F2}"/>
                </a:ext>
              </a:extLst>
            </p:cNvPr>
            <p:cNvPicPr>
              <a:picLocks noChangeAspect="1"/>
            </p:cNvPicPr>
            <p:nvPr/>
          </p:nvPicPr>
          <p:blipFill>
            <a:blip r:embed="rId4"/>
            <a:stretch>
              <a:fillRect/>
            </a:stretch>
          </p:blipFill>
          <p:spPr>
            <a:xfrm>
              <a:off x="10326244" y="5458917"/>
              <a:ext cx="1044505" cy="1044505"/>
            </a:xfrm>
            <a:prstGeom prst="rect">
              <a:avLst/>
            </a:prstGeom>
          </p:spPr>
        </p:pic>
        <p:pic>
          <p:nvPicPr>
            <p:cNvPr id="18" name="Picture 17">
              <a:extLst>
                <a:ext uri="{FF2B5EF4-FFF2-40B4-BE49-F238E27FC236}">
                  <a16:creationId xmlns:a16="http://schemas.microsoft.com/office/drawing/2014/main" id="{024B5E57-1F89-AB5B-193F-D913A83A0573}"/>
                </a:ext>
              </a:extLst>
            </p:cNvPr>
            <p:cNvPicPr>
              <a:picLocks noChangeAspect="1"/>
            </p:cNvPicPr>
            <p:nvPr/>
          </p:nvPicPr>
          <p:blipFill>
            <a:blip r:embed="rId5"/>
            <a:stretch>
              <a:fillRect/>
            </a:stretch>
          </p:blipFill>
          <p:spPr>
            <a:xfrm>
              <a:off x="713833" y="5529609"/>
              <a:ext cx="1210006" cy="903121"/>
            </a:xfrm>
            <a:prstGeom prst="rect">
              <a:avLst/>
            </a:prstGeom>
          </p:spPr>
        </p:pic>
        <p:pic>
          <p:nvPicPr>
            <p:cNvPr id="19" name="Picture 18">
              <a:extLst>
                <a:ext uri="{FF2B5EF4-FFF2-40B4-BE49-F238E27FC236}">
                  <a16:creationId xmlns:a16="http://schemas.microsoft.com/office/drawing/2014/main" id="{71D3115D-36AC-F3D1-C315-25CFB2787A51}"/>
                </a:ext>
              </a:extLst>
            </p:cNvPr>
            <p:cNvPicPr>
              <a:picLocks noChangeAspect="1"/>
            </p:cNvPicPr>
            <p:nvPr/>
          </p:nvPicPr>
          <p:blipFill>
            <a:blip r:embed="rId6"/>
            <a:stretch>
              <a:fillRect/>
            </a:stretch>
          </p:blipFill>
          <p:spPr>
            <a:xfrm>
              <a:off x="3473784" y="5535488"/>
              <a:ext cx="927828" cy="891363"/>
            </a:xfrm>
            <a:prstGeom prst="rect">
              <a:avLst/>
            </a:prstGeom>
          </p:spPr>
        </p:pic>
        <p:pic>
          <p:nvPicPr>
            <p:cNvPr id="20" name="Picture 19">
              <a:extLst>
                <a:ext uri="{FF2B5EF4-FFF2-40B4-BE49-F238E27FC236}">
                  <a16:creationId xmlns:a16="http://schemas.microsoft.com/office/drawing/2014/main" id="{81CACF9B-E22E-F804-A895-DA3AF972735F}"/>
                </a:ext>
              </a:extLst>
            </p:cNvPr>
            <p:cNvPicPr>
              <a:picLocks noChangeAspect="1"/>
            </p:cNvPicPr>
            <p:nvPr/>
          </p:nvPicPr>
          <p:blipFill>
            <a:blip r:embed="rId7"/>
            <a:stretch>
              <a:fillRect/>
            </a:stretch>
          </p:blipFill>
          <p:spPr>
            <a:xfrm>
              <a:off x="5808143" y="5504137"/>
              <a:ext cx="949825" cy="954065"/>
            </a:xfrm>
            <a:prstGeom prst="rect">
              <a:avLst/>
            </a:prstGeom>
          </p:spPr>
        </p:pic>
        <p:sp>
          <p:nvSpPr>
            <p:cNvPr id="21" name="TextBox 20">
              <a:extLst>
                <a:ext uri="{FF2B5EF4-FFF2-40B4-BE49-F238E27FC236}">
                  <a16:creationId xmlns:a16="http://schemas.microsoft.com/office/drawing/2014/main" id="{BDC3652D-B431-BE14-4444-ECCEEA4B41A8}"/>
                </a:ext>
              </a:extLst>
            </p:cNvPr>
            <p:cNvSpPr txBox="1"/>
            <p:nvPr/>
          </p:nvSpPr>
          <p:spPr>
            <a:xfrm>
              <a:off x="5532286" y="6422757"/>
              <a:ext cx="1647930" cy="923330"/>
            </a:xfrm>
            <a:prstGeom prst="rect">
              <a:avLst/>
            </a:prstGeom>
            <a:noFill/>
          </p:spPr>
          <p:txBody>
            <a:bodyPr wrap="square" rtlCol="0">
              <a:spAutoFit/>
            </a:bodyPr>
            <a:lstStyle/>
            <a:p>
              <a:pPr algn="ctr"/>
              <a:r>
                <a:rPr lang="en-US" dirty="0"/>
                <a:t>Fairchild AFB</a:t>
              </a:r>
            </a:p>
            <a:p>
              <a:pPr algn="ctr"/>
              <a:r>
                <a:rPr lang="en-US" dirty="0"/>
                <a:t>7,776 jobs</a:t>
              </a:r>
            </a:p>
            <a:p>
              <a:pPr algn="ctr"/>
              <a:endParaRPr lang="en-US" dirty="0"/>
            </a:p>
          </p:txBody>
        </p:sp>
        <p:sp>
          <p:nvSpPr>
            <p:cNvPr id="22" name="TextBox 21">
              <a:extLst>
                <a:ext uri="{FF2B5EF4-FFF2-40B4-BE49-F238E27FC236}">
                  <a16:creationId xmlns:a16="http://schemas.microsoft.com/office/drawing/2014/main" id="{0D380721-3663-321A-90E2-F98D42A718E0}"/>
                </a:ext>
              </a:extLst>
            </p:cNvPr>
            <p:cNvSpPr txBox="1"/>
            <p:nvPr/>
          </p:nvSpPr>
          <p:spPr>
            <a:xfrm>
              <a:off x="7787809" y="6432730"/>
              <a:ext cx="1647930" cy="923330"/>
            </a:xfrm>
            <a:prstGeom prst="rect">
              <a:avLst/>
            </a:prstGeom>
            <a:noFill/>
          </p:spPr>
          <p:txBody>
            <a:bodyPr wrap="square" rtlCol="0">
              <a:spAutoFit/>
            </a:bodyPr>
            <a:lstStyle/>
            <a:p>
              <a:pPr algn="ctr"/>
              <a:r>
                <a:rPr lang="en-US" dirty="0"/>
                <a:t>NAS Everett</a:t>
              </a:r>
            </a:p>
            <a:p>
              <a:pPr algn="ctr"/>
              <a:r>
                <a:rPr lang="en-US" dirty="0"/>
                <a:t>6,748 jobs</a:t>
              </a:r>
            </a:p>
            <a:p>
              <a:pPr algn="ctr"/>
              <a:endParaRPr lang="en-US" dirty="0"/>
            </a:p>
          </p:txBody>
        </p:sp>
        <p:sp>
          <p:nvSpPr>
            <p:cNvPr id="23" name="TextBox 22">
              <a:extLst>
                <a:ext uri="{FF2B5EF4-FFF2-40B4-BE49-F238E27FC236}">
                  <a16:creationId xmlns:a16="http://schemas.microsoft.com/office/drawing/2014/main" id="{4FE34827-4C8A-49FE-79A1-07AA82ECC9C2}"/>
                </a:ext>
              </a:extLst>
            </p:cNvPr>
            <p:cNvSpPr txBox="1"/>
            <p:nvPr/>
          </p:nvSpPr>
          <p:spPr>
            <a:xfrm>
              <a:off x="9887757" y="6398452"/>
              <a:ext cx="1906279" cy="923330"/>
            </a:xfrm>
            <a:prstGeom prst="rect">
              <a:avLst/>
            </a:prstGeom>
            <a:noFill/>
          </p:spPr>
          <p:txBody>
            <a:bodyPr wrap="square" rtlCol="0">
              <a:spAutoFit/>
            </a:bodyPr>
            <a:lstStyle/>
            <a:p>
              <a:pPr algn="ctr"/>
              <a:r>
                <a:rPr lang="en-US" dirty="0"/>
                <a:t>Naval Base Kitsap</a:t>
              </a:r>
            </a:p>
            <a:p>
              <a:pPr algn="ctr"/>
              <a:r>
                <a:rPr lang="en-US" dirty="0"/>
                <a:t>61,104 jobs</a:t>
              </a:r>
            </a:p>
            <a:p>
              <a:pPr algn="ctr"/>
              <a:endParaRPr lang="en-US" dirty="0"/>
            </a:p>
          </p:txBody>
        </p:sp>
        <p:sp>
          <p:nvSpPr>
            <p:cNvPr id="24" name="TextBox 23">
              <a:extLst>
                <a:ext uri="{FF2B5EF4-FFF2-40B4-BE49-F238E27FC236}">
                  <a16:creationId xmlns:a16="http://schemas.microsoft.com/office/drawing/2014/main" id="{ACFAC465-5B5C-109E-EF41-98622BE2DE18}"/>
                </a:ext>
              </a:extLst>
            </p:cNvPr>
            <p:cNvSpPr txBox="1"/>
            <p:nvPr/>
          </p:nvSpPr>
          <p:spPr>
            <a:xfrm>
              <a:off x="2863026" y="6422757"/>
              <a:ext cx="2171011" cy="923330"/>
            </a:xfrm>
            <a:prstGeom prst="rect">
              <a:avLst/>
            </a:prstGeom>
            <a:noFill/>
          </p:spPr>
          <p:txBody>
            <a:bodyPr wrap="square" rtlCol="0">
              <a:spAutoFit/>
            </a:bodyPr>
            <a:lstStyle/>
            <a:p>
              <a:pPr algn="ctr"/>
              <a:r>
                <a:rPr lang="en-US" dirty="0"/>
                <a:t>Whidbey Island NAS</a:t>
              </a:r>
            </a:p>
            <a:p>
              <a:pPr algn="ctr"/>
              <a:r>
                <a:rPr lang="en-US" dirty="0"/>
                <a:t>14,297 jobs</a:t>
              </a:r>
            </a:p>
            <a:p>
              <a:pPr algn="ctr"/>
              <a:endParaRPr lang="en-US" dirty="0"/>
            </a:p>
          </p:txBody>
        </p:sp>
        <p:sp>
          <p:nvSpPr>
            <p:cNvPr id="25" name="TextBox 24">
              <a:extLst>
                <a:ext uri="{FF2B5EF4-FFF2-40B4-BE49-F238E27FC236}">
                  <a16:creationId xmlns:a16="http://schemas.microsoft.com/office/drawing/2014/main" id="{D68BC780-B31B-EB0E-86F7-434F0CF105BB}"/>
                </a:ext>
              </a:extLst>
            </p:cNvPr>
            <p:cNvSpPr txBox="1"/>
            <p:nvPr/>
          </p:nvSpPr>
          <p:spPr>
            <a:xfrm>
              <a:off x="510434" y="6419996"/>
              <a:ext cx="1647930" cy="923330"/>
            </a:xfrm>
            <a:prstGeom prst="rect">
              <a:avLst/>
            </a:prstGeom>
            <a:noFill/>
          </p:spPr>
          <p:txBody>
            <a:bodyPr wrap="square" rtlCol="0">
              <a:spAutoFit/>
            </a:bodyPr>
            <a:lstStyle/>
            <a:p>
              <a:pPr algn="ctr"/>
              <a:r>
                <a:rPr lang="en-US" dirty="0"/>
                <a:t>JBLM</a:t>
              </a:r>
            </a:p>
            <a:p>
              <a:pPr algn="ctr"/>
              <a:r>
                <a:rPr lang="en-US" dirty="0"/>
                <a:t>78,890 jobs</a:t>
              </a:r>
            </a:p>
            <a:p>
              <a:pPr algn="ctr"/>
              <a:endParaRPr lang="en-US" dirty="0"/>
            </a:p>
          </p:txBody>
        </p:sp>
      </p:grpSp>
      <p:pic>
        <p:nvPicPr>
          <p:cNvPr id="29" name="Picture 28">
            <a:extLst>
              <a:ext uri="{FF2B5EF4-FFF2-40B4-BE49-F238E27FC236}">
                <a16:creationId xmlns:a16="http://schemas.microsoft.com/office/drawing/2014/main" id="{1CF8FEE4-9C99-B60E-63F0-69CB02F21CBF}"/>
              </a:ext>
            </a:extLst>
          </p:cNvPr>
          <p:cNvPicPr>
            <a:picLocks noChangeAspect="1"/>
          </p:cNvPicPr>
          <p:nvPr/>
        </p:nvPicPr>
        <p:blipFill>
          <a:blip r:embed="rId8"/>
          <a:stretch>
            <a:fillRect/>
          </a:stretch>
        </p:blipFill>
        <p:spPr>
          <a:xfrm>
            <a:off x="4107136" y="4348883"/>
            <a:ext cx="3338686" cy="2167284"/>
          </a:xfrm>
          <a:prstGeom prst="rect">
            <a:avLst/>
          </a:prstGeom>
        </p:spPr>
      </p:pic>
      <p:sp>
        <p:nvSpPr>
          <p:cNvPr id="30" name="Explosion: 14 Points 29">
            <a:extLst>
              <a:ext uri="{FF2B5EF4-FFF2-40B4-BE49-F238E27FC236}">
                <a16:creationId xmlns:a16="http://schemas.microsoft.com/office/drawing/2014/main" id="{4DC801AA-12E1-4B5F-A973-C0B621DA8ACB}"/>
              </a:ext>
            </a:extLst>
          </p:cNvPr>
          <p:cNvSpPr/>
          <p:nvPr/>
        </p:nvSpPr>
        <p:spPr>
          <a:xfrm>
            <a:off x="120580" y="4117772"/>
            <a:ext cx="4101345" cy="2387060"/>
          </a:xfrm>
          <a:prstGeom prst="irregularSeal2">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latin typeface="Arial Rounded MT Bold" panose="020F0704030504030204" pitchFamily="34" charset="0"/>
              </a:rPr>
              <a:t>Economic Impact</a:t>
            </a:r>
          </a:p>
          <a:p>
            <a:pPr algn="ctr"/>
            <a:r>
              <a:rPr lang="en-US" sz="2800" b="1" dirty="0">
                <a:solidFill>
                  <a:schemeClr val="tx2">
                    <a:lumMod val="75000"/>
                  </a:schemeClr>
                </a:solidFill>
                <a:latin typeface="Arial Rounded MT Bold" panose="020F0704030504030204" pitchFamily="34" charset="0"/>
              </a:rPr>
              <a:t>$30.9B</a:t>
            </a:r>
          </a:p>
        </p:txBody>
      </p:sp>
      <p:sp>
        <p:nvSpPr>
          <p:cNvPr id="31" name="Explosion: 14 Points 30">
            <a:extLst>
              <a:ext uri="{FF2B5EF4-FFF2-40B4-BE49-F238E27FC236}">
                <a16:creationId xmlns:a16="http://schemas.microsoft.com/office/drawing/2014/main" id="{A3AC66DA-9E86-1159-802C-52135B2E3BC7}"/>
              </a:ext>
            </a:extLst>
          </p:cNvPr>
          <p:cNvSpPr/>
          <p:nvPr/>
        </p:nvSpPr>
        <p:spPr>
          <a:xfrm>
            <a:off x="7729298" y="4238994"/>
            <a:ext cx="4208809" cy="2387061"/>
          </a:xfrm>
          <a:prstGeom prst="irregularSeal2">
            <a:avLst/>
          </a:prstGeom>
          <a:gradFill flip="none" rotWithShape="1">
            <a:gsLst>
              <a:gs pos="0">
                <a:schemeClr val="accent3">
                  <a:lumMod val="75000"/>
                </a:schemeClr>
              </a:gs>
              <a:gs pos="50000">
                <a:srgbClr val="006600">
                  <a:tint val="44500"/>
                  <a:satMod val="160000"/>
                </a:srgbClr>
              </a:gs>
              <a:gs pos="100000">
                <a:srgbClr val="006600">
                  <a:tint val="23500"/>
                  <a:satMod val="160000"/>
                </a:srgbClr>
              </a:gs>
            </a:gsLst>
            <a:path path="circle">
              <a:fillToRect l="50000" t="50000" r="50000" b="50000"/>
            </a:path>
            <a:tileRect/>
          </a:gradFill>
          <a:ln>
            <a:solidFill>
              <a:srgbClr val="0066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Arial Rounded MT Bold" panose="020F0704030504030204" pitchFamily="34" charset="0"/>
              </a:rPr>
              <a:t>Statewide Jobs</a:t>
            </a:r>
          </a:p>
          <a:p>
            <a:pPr algn="ctr"/>
            <a:r>
              <a:rPr lang="en-US" sz="2800" b="1" dirty="0">
                <a:solidFill>
                  <a:srgbClr val="FFFF00"/>
                </a:solidFill>
                <a:latin typeface="Arial Rounded MT Bold" panose="020F0704030504030204" pitchFamily="34" charset="0"/>
              </a:rPr>
              <a:t>254,904</a:t>
            </a:r>
          </a:p>
        </p:txBody>
      </p:sp>
      <p:sp>
        <p:nvSpPr>
          <p:cNvPr id="32" name="TextBox 31">
            <a:extLst>
              <a:ext uri="{FF2B5EF4-FFF2-40B4-BE49-F238E27FC236}">
                <a16:creationId xmlns:a16="http://schemas.microsoft.com/office/drawing/2014/main" id="{39662F58-C427-DDA5-5ED9-EB5C50246084}"/>
              </a:ext>
            </a:extLst>
          </p:cNvPr>
          <p:cNvSpPr txBox="1"/>
          <p:nvPr/>
        </p:nvSpPr>
        <p:spPr>
          <a:xfrm>
            <a:off x="722748" y="5955324"/>
            <a:ext cx="2897009" cy="369332"/>
          </a:xfrm>
          <a:prstGeom prst="rect">
            <a:avLst/>
          </a:prstGeom>
          <a:solidFill>
            <a:srgbClr val="FFFF00"/>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b="1" dirty="0"/>
              <a:t>4%, of gross state products</a:t>
            </a:r>
          </a:p>
        </p:txBody>
      </p:sp>
      <p:sp>
        <p:nvSpPr>
          <p:cNvPr id="33" name="TextBox 32">
            <a:extLst>
              <a:ext uri="{FF2B5EF4-FFF2-40B4-BE49-F238E27FC236}">
                <a16:creationId xmlns:a16="http://schemas.microsoft.com/office/drawing/2014/main" id="{EA719870-F3BC-15D9-E9E7-7398ED3D786B}"/>
              </a:ext>
            </a:extLst>
          </p:cNvPr>
          <p:cNvSpPr txBox="1"/>
          <p:nvPr/>
        </p:nvSpPr>
        <p:spPr>
          <a:xfrm>
            <a:off x="8385197" y="5985916"/>
            <a:ext cx="2897009" cy="369332"/>
          </a:xfrm>
          <a:prstGeom prst="rect">
            <a:avLst/>
          </a:prstGeom>
          <a:solidFill>
            <a:srgbClr val="FFFF00"/>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b="1" dirty="0"/>
              <a:t>5% statewide employment</a:t>
            </a:r>
          </a:p>
        </p:txBody>
      </p:sp>
    </p:spTree>
    <p:extLst>
      <p:ext uri="{BB962C8B-B14F-4D97-AF65-F5344CB8AC3E}">
        <p14:creationId xmlns:p14="http://schemas.microsoft.com/office/powerpoint/2010/main" val="2261549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3126" y="871893"/>
            <a:ext cx="11292840" cy="443711"/>
          </a:xfrm>
          <a:prstGeom prst="rect">
            <a:avLst/>
          </a:prstGeom>
        </p:spPr>
        <p:txBody>
          <a:bodyPr vert="horz" wrap="square" lIns="0" tIns="12700" rIns="0" bIns="0" rtlCol="0">
            <a:spAutoFit/>
          </a:bodyPr>
          <a:lstStyle/>
          <a:p>
            <a:pPr marL="855344" algn="ctr">
              <a:lnSpc>
                <a:spcPct val="100000"/>
              </a:lnSpc>
              <a:spcBef>
                <a:spcPts val="100"/>
              </a:spcBef>
            </a:pPr>
            <a:r>
              <a:rPr sz="2800" b="0" dirty="0">
                <a:solidFill>
                  <a:schemeClr val="tx1"/>
                </a:solidFill>
                <a:latin typeface="Stencil" panose="040409050D0802020404" pitchFamily="82" charset="0"/>
              </a:rPr>
              <a:t>Defining</a:t>
            </a:r>
            <a:r>
              <a:rPr sz="2800" b="0" spc="-60" dirty="0">
                <a:solidFill>
                  <a:schemeClr val="tx1"/>
                </a:solidFill>
                <a:latin typeface="Stencil" panose="040409050D0802020404" pitchFamily="82" charset="0"/>
              </a:rPr>
              <a:t> </a:t>
            </a:r>
            <a:r>
              <a:rPr sz="2800" b="0" dirty="0">
                <a:solidFill>
                  <a:schemeClr val="tx1"/>
                </a:solidFill>
                <a:latin typeface="Stencil" panose="040409050D0802020404" pitchFamily="82" charset="0"/>
              </a:rPr>
              <a:t>the</a:t>
            </a:r>
            <a:r>
              <a:rPr sz="2800" b="0" spc="-55" dirty="0">
                <a:solidFill>
                  <a:schemeClr val="tx1"/>
                </a:solidFill>
                <a:latin typeface="Stencil" panose="040409050D0802020404" pitchFamily="82" charset="0"/>
              </a:rPr>
              <a:t> </a:t>
            </a:r>
            <a:r>
              <a:rPr sz="2800" b="0" dirty="0">
                <a:solidFill>
                  <a:schemeClr val="tx1"/>
                </a:solidFill>
                <a:latin typeface="Stencil" panose="040409050D0802020404" pitchFamily="82" charset="0"/>
              </a:rPr>
              <a:t>Defense</a:t>
            </a:r>
            <a:r>
              <a:rPr sz="2800" b="0" spc="-40" dirty="0">
                <a:solidFill>
                  <a:schemeClr val="tx1"/>
                </a:solidFill>
                <a:latin typeface="Stencil" panose="040409050D0802020404" pitchFamily="82" charset="0"/>
              </a:rPr>
              <a:t> </a:t>
            </a:r>
            <a:r>
              <a:rPr sz="2800" b="0" spc="-10" dirty="0">
                <a:solidFill>
                  <a:schemeClr val="tx1"/>
                </a:solidFill>
                <a:latin typeface="Stencil" panose="040409050D0802020404" pitchFamily="82" charset="0"/>
              </a:rPr>
              <a:t>Economy</a:t>
            </a:r>
          </a:p>
        </p:txBody>
      </p:sp>
      <p:sp>
        <p:nvSpPr>
          <p:cNvPr id="4" name="object 4"/>
          <p:cNvSpPr txBox="1"/>
          <p:nvPr/>
        </p:nvSpPr>
        <p:spPr>
          <a:xfrm>
            <a:off x="6019546" y="6607861"/>
            <a:ext cx="166370" cy="177800"/>
          </a:xfrm>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26</a:t>
            </a:fld>
            <a:endParaRPr kumimoji="0" sz="12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 name="object 3"/>
          <p:cNvSpPr txBox="1"/>
          <p:nvPr/>
        </p:nvSpPr>
        <p:spPr>
          <a:xfrm>
            <a:off x="509985" y="1672346"/>
            <a:ext cx="6654660" cy="4207562"/>
          </a:xfrm>
          <a:prstGeom prst="rect">
            <a:avLst/>
          </a:prstGeom>
        </p:spPr>
        <p:txBody>
          <a:bodyPr vert="horz" wrap="square" lIns="0" tIns="44450" rIns="0" bIns="0" rtlCol="0">
            <a:spAutoFit/>
          </a:bodyPr>
          <a:lstStyle/>
          <a:p>
            <a:pPr marL="240665" marR="0" lvl="0" indent="-227965" algn="l" defTabSz="914400" rtl="0" eaLnBrk="1" fontAlgn="auto" latinLnBrk="0" hangingPunct="1">
              <a:lnSpc>
                <a:spcPct val="100000"/>
              </a:lnSpc>
              <a:spcBef>
                <a:spcPts val="350"/>
              </a:spcBef>
              <a:spcAft>
                <a:spcPts val="0"/>
              </a:spcAft>
              <a:buClr>
                <a:srgbClr val="F7931E"/>
              </a:buClr>
              <a:buSzTx/>
              <a:buFont typeface="Wingdings"/>
              <a:buChar char=""/>
              <a:tabLst>
                <a:tab pos="240665" algn="l"/>
              </a:tabLst>
              <a:defRPr/>
            </a:pPr>
            <a:r>
              <a:rPr kumimoji="0" sz="2400" b="1" i="0" u="none" strike="noStrike" kern="0" cap="none" spc="0" normalizeH="0" baseline="0" noProof="0" dirty="0">
                <a:ln>
                  <a:noFill/>
                </a:ln>
                <a:solidFill>
                  <a:srgbClr val="002060"/>
                </a:solidFill>
                <a:effectLst/>
                <a:uLnTx/>
                <a:uFillTx/>
                <a:latin typeface="Arial Rounded MT Bold" panose="020F0704030504030204" pitchFamily="34" charset="0"/>
                <a:ea typeface="+mn-ea"/>
                <a:cs typeface="Arial"/>
              </a:rPr>
              <a:t>Spending</a:t>
            </a:r>
            <a:r>
              <a:rPr kumimoji="0" sz="2400" b="1" i="0" u="none" strike="noStrike" kern="0" cap="none" spc="-114" normalizeH="0" baseline="0" noProof="0" dirty="0">
                <a:ln>
                  <a:noFill/>
                </a:ln>
                <a:solidFill>
                  <a:srgbClr val="002060"/>
                </a:solidFill>
                <a:effectLst/>
                <a:uLnTx/>
                <a:uFillTx/>
                <a:latin typeface="Arial Rounded MT Bold" panose="020F0704030504030204" pitchFamily="34" charset="0"/>
                <a:ea typeface="+mn-ea"/>
                <a:cs typeface="Arial"/>
              </a:rPr>
              <a:t> </a:t>
            </a:r>
            <a:r>
              <a:rPr kumimoji="0" sz="2400" b="1" i="0" u="none" strike="noStrike" kern="0" cap="none" spc="-10" normalizeH="0" baseline="0" noProof="0" dirty="0">
                <a:ln>
                  <a:noFill/>
                </a:ln>
                <a:solidFill>
                  <a:srgbClr val="002060"/>
                </a:solidFill>
                <a:effectLst/>
                <a:uLnTx/>
                <a:uFillTx/>
                <a:latin typeface="Arial Rounded MT Bold" panose="020F0704030504030204" pitchFamily="34" charset="0"/>
                <a:ea typeface="+mn-ea"/>
                <a:cs typeface="Arial"/>
              </a:rPr>
              <a:t>flows</a:t>
            </a:r>
            <a:endParaRPr kumimoji="0" sz="2400" b="0" i="0" u="none" strike="noStrike" kern="0" cap="none" spc="0" normalizeH="0" baseline="0" noProof="0" dirty="0">
              <a:ln>
                <a:noFill/>
              </a:ln>
              <a:solidFill>
                <a:srgbClr val="002060"/>
              </a:solidFill>
              <a:effectLst/>
              <a:uLnTx/>
              <a:uFillTx/>
              <a:latin typeface="Arial Rounded MT Bold" panose="020F0704030504030204" pitchFamily="34" charset="0"/>
              <a:ea typeface="+mn-ea"/>
              <a:cs typeface="Arial"/>
            </a:endParaRPr>
          </a:p>
          <a:p>
            <a:pPr marL="697865" marR="0" lvl="1" indent="-227965" algn="l" defTabSz="914400" rtl="0" eaLnBrk="1" fontAlgn="auto" latinLnBrk="0" hangingPunct="1">
              <a:lnSpc>
                <a:spcPct val="100000"/>
              </a:lnSpc>
              <a:spcBef>
                <a:spcPts val="220"/>
              </a:spcBef>
              <a:spcAft>
                <a:spcPts val="0"/>
              </a:spcAft>
              <a:buClr>
                <a:srgbClr val="F7931E"/>
              </a:buClr>
              <a:buSzTx/>
              <a:buFont typeface="Wingdings"/>
              <a:buChar char=""/>
              <a:tabLst>
                <a:tab pos="697865" algn="l"/>
              </a:tabLst>
              <a:defRPr/>
            </a:pP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Personnel</a:t>
            </a:r>
            <a:r>
              <a:rPr kumimoji="0" sz="2000" b="0" i="0" u="none" strike="noStrike" kern="0" cap="none" spc="-14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rPr>
              <a:t>compensation</a:t>
            </a:r>
            <a:endParaRPr kumimoji="0" sz="20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mn-ea"/>
              <a:cs typeface="Arial"/>
            </a:endParaRPr>
          </a:p>
          <a:p>
            <a:pPr marL="697865" marR="0" lvl="1" indent="-227965" algn="l" defTabSz="914400" rtl="0" eaLnBrk="1" fontAlgn="auto" latinLnBrk="0" hangingPunct="1">
              <a:lnSpc>
                <a:spcPct val="100000"/>
              </a:lnSpc>
              <a:spcBef>
                <a:spcPts val="220"/>
              </a:spcBef>
              <a:spcAft>
                <a:spcPts val="0"/>
              </a:spcAft>
              <a:buClr>
                <a:srgbClr val="F7931E"/>
              </a:buClr>
              <a:buSzTx/>
              <a:buFont typeface="Wingdings"/>
              <a:buChar char=""/>
              <a:tabLst>
                <a:tab pos="697865" algn="l"/>
              </a:tabLst>
              <a:defRPr/>
            </a:pPr>
            <a:r>
              <a:rPr kumimoji="0"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rPr>
              <a:t>Procurement</a:t>
            </a:r>
            <a:endParaRPr kumimoji="0" sz="20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mn-ea"/>
              <a:cs typeface="Arial"/>
            </a:endParaRPr>
          </a:p>
          <a:p>
            <a:pPr marL="697865" marR="0" lvl="1" indent="-227965" algn="l" defTabSz="914400" rtl="0" eaLnBrk="1" fontAlgn="auto" latinLnBrk="0" hangingPunct="1">
              <a:lnSpc>
                <a:spcPct val="100000"/>
              </a:lnSpc>
              <a:spcBef>
                <a:spcPts val="215"/>
              </a:spcBef>
              <a:spcAft>
                <a:spcPts val="0"/>
              </a:spcAft>
              <a:buClr>
                <a:srgbClr val="F7931E"/>
              </a:buClr>
              <a:buSzTx/>
              <a:buFont typeface="Wingdings"/>
              <a:buChar char=""/>
              <a:tabLst>
                <a:tab pos="697865" algn="l"/>
              </a:tabLst>
              <a:defRPr/>
            </a:pPr>
            <a:r>
              <a:rPr kumimoji="0" sz="2000" b="0" i="0" u="none" strike="noStrike" kern="0" cap="none" spc="-20" normalizeH="0" baseline="0" noProof="0" dirty="0">
                <a:ln>
                  <a:noFill/>
                </a:ln>
                <a:solidFill>
                  <a:srgbClr val="5A6770"/>
                </a:solidFill>
                <a:effectLst/>
                <a:uLnTx/>
                <a:uFillTx/>
                <a:latin typeface="Arial Rounded MT Bold" panose="020F0704030504030204" pitchFamily="34" charset="0"/>
                <a:ea typeface="+mn-ea"/>
                <a:cs typeface="Arial"/>
              </a:rPr>
              <a:t>Veteran</a:t>
            </a:r>
            <a:r>
              <a:rPr kumimoji="0" sz="2000" b="0" i="0" u="none" strike="noStrike" kern="0" cap="none" spc="-8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and</a:t>
            </a:r>
            <a:r>
              <a:rPr kumimoji="0" sz="2000" b="0" i="0" u="none" strike="noStrike" kern="0" cap="none" spc="-8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retiree</a:t>
            </a:r>
            <a:r>
              <a:rPr kumimoji="0" sz="2000" b="0" i="0" u="none" strike="noStrike" kern="0" cap="none" spc="-8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pensions</a:t>
            </a:r>
            <a:r>
              <a:rPr kumimoji="0" sz="2000" b="0" i="0" u="none" strike="noStrike" kern="0" cap="none" spc="-6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and</a:t>
            </a:r>
            <a:r>
              <a:rPr kumimoji="0" sz="2000" b="0" i="0" u="none" strike="noStrike" kern="0" cap="none" spc="-8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rPr>
              <a:t>transfers</a:t>
            </a:r>
            <a:endParaRPr kumimoji="0" sz="20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mn-ea"/>
              <a:cs typeface="Arial"/>
            </a:endParaRPr>
          </a:p>
          <a:p>
            <a:pPr marL="240665" marR="0" lvl="0" indent="-227965" algn="l" defTabSz="914400" rtl="0" eaLnBrk="1" fontAlgn="auto" latinLnBrk="0" hangingPunct="1">
              <a:lnSpc>
                <a:spcPct val="100000"/>
              </a:lnSpc>
              <a:spcBef>
                <a:spcPts val="645"/>
              </a:spcBef>
              <a:spcAft>
                <a:spcPts val="0"/>
              </a:spcAft>
              <a:buClr>
                <a:srgbClr val="F7931E"/>
              </a:buClr>
              <a:buSzTx/>
              <a:buFont typeface="Wingdings"/>
              <a:buChar char=""/>
              <a:tabLst>
                <a:tab pos="240665" algn="l"/>
              </a:tabLst>
              <a:defRPr/>
            </a:pPr>
            <a:r>
              <a:rPr kumimoji="0" sz="2400" b="1" i="0" u="none" strike="noStrike" kern="0" cap="none" spc="0" normalizeH="0" baseline="0" noProof="0" dirty="0">
                <a:ln>
                  <a:noFill/>
                </a:ln>
                <a:solidFill>
                  <a:srgbClr val="002060"/>
                </a:solidFill>
                <a:effectLst/>
                <a:uLnTx/>
                <a:uFillTx/>
                <a:latin typeface="Arial Rounded MT Bold" panose="020F0704030504030204" pitchFamily="34" charset="0"/>
                <a:ea typeface="+mn-ea"/>
                <a:cs typeface="Arial"/>
              </a:rPr>
              <a:t>Economic</a:t>
            </a:r>
            <a:r>
              <a:rPr kumimoji="0" sz="2400" b="1" i="0" u="none" strike="noStrike" kern="0" cap="none" spc="-120" normalizeH="0" baseline="0" noProof="0" dirty="0">
                <a:ln>
                  <a:noFill/>
                </a:ln>
                <a:solidFill>
                  <a:srgbClr val="002060"/>
                </a:solidFill>
                <a:effectLst/>
                <a:uLnTx/>
                <a:uFillTx/>
                <a:latin typeface="Arial Rounded MT Bold" panose="020F0704030504030204" pitchFamily="34" charset="0"/>
                <a:ea typeface="+mn-ea"/>
                <a:cs typeface="Arial"/>
              </a:rPr>
              <a:t> </a:t>
            </a:r>
            <a:r>
              <a:rPr kumimoji="0" sz="2400" b="1" i="0" u="none" strike="noStrike" kern="0" cap="none" spc="0" normalizeH="0" baseline="0" noProof="0" dirty="0">
                <a:ln>
                  <a:noFill/>
                </a:ln>
                <a:solidFill>
                  <a:srgbClr val="002060"/>
                </a:solidFill>
                <a:effectLst/>
                <a:uLnTx/>
                <a:uFillTx/>
                <a:latin typeface="Arial Rounded MT Bold" panose="020F0704030504030204" pitchFamily="34" charset="0"/>
                <a:ea typeface="+mn-ea"/>
                <a:cs typeface="Arial"/>
              </a:rPr>
              <a:t>Impact</a:t>
            </a:r>
            <a:r>
              <a:rPr kumimoji="0" sz="2400" b="1" i="0" u="none" strike="noStrike" kern="0" cap="none" spc="-190" normalizeH="0" baseline="0" noProof="0" dirty="0">
                <a:ln>
                  <a:noFill/>
                </a:ln>
                <a:solidFill>
                  <a:srgbClr val="002060"/>
                </a:solidFill>
                <a:effectLst/>
                <a:uLnTx/>
                <a:uFillTx/>
                <a:latin typeface="Arial Rounded MT Bold" panose="020F0704030504030204" pitchFamily="34" charset="0"/>
                <a:ea typeface="+mn-ea"/>
                <a:cs typeface="Arial"/>
              </a:rPr>
              <a:t> </a:t>
            </a:r>
            <a:r>
              <a:rPr kumimoji="0" sz="2400" b="1" i="0" u="none" strike="noStrike" kern="0" cap="none" spc="-10" normalizeH="0" baseline="0" noProof="0" dirty="0">
                <a:ln>
                  <a:noFill/>
                </a:ln>
                <a:solidFill>
                  <a:srgbClr val="002060"/>
                </a:solidFill>
                <a:effectLst/>
                <a:uLnTx/>
                <a:uFillTx/>
                <a:latin typeface="Arial Rounded MT Bold" panose="020F0704030504030204" pitchFamily="34" charset="0"/>
                <a:ea typeface="+mn-ea"/>
                <a:cs typeface="Arial"/>
              </a:rPr>
              <a:t>Analysis</a:t>
            </a:r>
            <a:endParaRPr kumimoji="0" sz="2400" b="0" i="0" u="none" strike="noStrike" kern="0" cap="none" spc="0" normalizeH="0" baseline="0" noProof="0" dirty="0">
              <a:ln>
                <a:noFill/>
              </a:ln>
              <a:solidFill>
                <a:srgbClr val="002060"/>
              </a:solidFill>
              <a:effectLst/>
              <a:uLnTx/>
              <a:uFillTx/>
              <a:latin typeface="Arial Rounded MT Bold" panose="020F0704030504030204" pitchFamily="34" charset="0"/>
              <a:ea typeface="+mn-ea"/>
              <a:cs typeface="Arial"/>
            </a:endParaRPr>
          </a:p>
          <a:p>
            <a:pPr marL="697865" marR="0" lvl="1" indent="-227965" algn="l" defTabSz="914400" rtl="0" eaLnBrk="1" fontAlgn="auto" latinLnBrk="0" hangingPunct="1">
              <a:lnSpc>
                <a:spcPct val="100000"/>
              </a:lnSpc>
              <a:spcBef>
                <a:spcPts val="234"/>
              </a:spcBef>
              <a:spcAft>
                <a:spcPts val="0"/>
              </a:spcAft>
              <a:buClr>
                <a:srgbClr val="F7931E"/>
              </a:buClr>
              <a:buSzTx/>
              <a:buFont typeface="Wingdings"/>
              <a:buChar char=""/>
              <a:tabLst>
                <a:tab pos="697865" algn="l"/>
              </a:tabLst>
              <a:defRPr/>
            </a:pP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Estimates</a:t>
            </a:r>
            <a:r>
              <a:rPr kumimoji="0" sz="2000" b="0" i="0" u="none" strike="noStrike" kern="0" cap="none" spc="-8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how</a:t>
            </a:r>
            <a:r>
              <a:rPr kumimoji="0" sz="2000" b="0" i="0" u="none" strike="noStrike" kern="0" cap="none" spc="-6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defense</a:t>
            </a:r>
            <a:r>
              <a:rPr kumimoji="0" sz="2000" b="0" i="0" u="none" strike="noStrike" kern="0" cap="none" spc="-6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spending</a:t>
            </a:r>
            <a:r>
              <a:rPr kumimoji="0" sz="2000" b="0" i="0" u="none" strike="noStrike" kern="0" cap="none" spc="-3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ripples</a:t>
            </a:r>
            <a:r>
              <a:rPr kumimoji="0" sz="2000" b="0" i="0" u="none" strike="noStrike" kern="0" cap="none" spc="-4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through</a:t>
            </a:r>
            <a:r>
              <a:rPr kumimoji="0" sz="2000" b="0" i="0" u="none" strike="noStrike" kern="0" cap="none" spc="-7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the</a:t>
            </a:r>
            <a:r>
              <a:rPr kumimoji="0" sz="2000" b="0" i="0" u="none" strike="noStrike" kern="0" cap="none" spc="-8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state</a:t>
            </a:r>
            <a:r>
              <a:rPr kumimoji="0" sz="2000" b="0" i="0" u="none" strike="noStrike" kern="0" cap="none" spc="-8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rPr>
              <a:t>economy</a:t>
            </a:r>
            <a:endParaRPr kumimoji="0" sz="20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mn-ea"/>
              <a:cs typeface="Arial"/>
            </a:endParaRPr>
          </a:p>
          <a:p>
            <a:pPr marL="698500" marR="5080" lvl="1" indent="-228600" algn="l" defTabSz="914400" rtl="0" eaLnBrk="1" fontAlgn="auto" latinLnBrk="0" hangingPunct="1">
              <a:lnSpc>
                <a:spcPts val="2590"/>
              </a:lnSpc>
              <a:spcBef>
                <a:spcPts val="530"/>
              </a:spcBef>
              <a:spcAft>
                <a:spcPts val="0"/>
              </a:spcAft>
              <a:buClr>
                <a:srgbClr val="F7931E"/>
              </a:buClr>
              <a:buSzTx/>
              <a:buFont typeface="Wingdings"/>
              <a:buChar char=""/>
              <a:tabLst>
                <a:tab pos="698500" algn="l"/>
              </a:tabLst>
              <a:defRPr/>
            </a:pP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Captures</a:t>
            </a:r>
            <a:r>
              <a:rPr kumimoji="0" sz="2000" b="0" i="0" u="none" strike="noStrike" kern="0" cap="none" spc="-6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direct,</a:t>
            </a:r>
            <a:r>
              <a:rPr kumimoji="0" sz="2000" b="0" i="0" u="none" strike="noStrike" kern="0" cap="none" spc="-7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indirect</a:t>
            </a:r>
            <a:r>
              <a:rPr kumimoji="0" sz="2000" b="0" i="0" u="none" strike="noStrike" kern="0" cap="none" spc="-5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(business</a:t>
            </a:r>
            <a:r>
              <a:rPr kumimoji="0" sz="2000" b="0" i="0" u="none" strike="noStrike" kern="0" cap="none" spc="-6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to</a:t>
            </a:r>
            <a:r>
              <a:rPr kumimoji="0" sz="2000" b="0" i="0" u="none" strike="noStrike" kern="0" cap="none" spc="-7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business),</a:t>
            </a:r>
            <a:r>
              <a:rPr kumimoji="0" sz="2000" b="0" i="0" u="none" strike="noStrike" kern="0" cap="none" spc="-6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and</a:t>
            </a:r>
            <a:r>
              <a:rPr kumimoji="0" sz="2000" b="0" i="0" u="none" strike="noStrike" kern="0" cap="none" spc="-8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induced</a:t>
            </a:r>
            <a:r>
              <a:rPr kumimoji="0" sz="2000" b="0" i="0" u="none" strike="noStrike" kern="0" cap="none" spc="-4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rPr>
              <a:t>(consumer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spending)</a:t>
            </a:r>
            <a:r>
              <a:rPr kumimoji="0" sz="2000" b="0" i="0" u="none" strike="noStrike" kern="0" cap="none" spc="-13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rPr>
              <a:t>impacts</a:t>
            </a:r>
            <a:endParaRPr kumimoji="0" sz="20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mn-ea"/>
              <a:cs typeface="Arial"/>
            </a:endParaRPr>
          </a:p>
          <a:p>
            <a:pPr marL="697865" marR="0" lvl="1" indent="-227965" algn="l" defTabSz="914400" rtl="0" eaLnBrk="1" fontAlgn="auto" latinLnBrk="0" hangingPunct="1">
              <a:lnSpc>
                <a:spcPct val="100000"/>
              </a:lnSpc>
              <a:spcBef>
                <a:spcPts val="180"/>
              </a:spcBef>
              <a:spcAft>
                <a:spcPts val="0"/>
              </a:spcAft>
              <a:buClr>
                <a:srgbClr val="F7931E"/>
              </a:buClr>
              <a:buSzTx/>
              <a:buFont typeface="Wingdings"/>
              <a:buChar char=""/>
              <a:tabLst>
                <a:tab pos="697865" algn="l"/>
              </a:tabLst>
              <a:defRPr/>
            </a:pP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Utilizes</a:t>
            </a:r>
            <a:r>
              <a:rPr kumimoji="0" sz="2000" b="0" i="0" u="none" strike="noStrike" kern="0" cap="none" spc="-6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the</a:t>
            </a:r>
            <a:r>
              <a:rPr kumimoji="0" sz="2000" b="0" i="0" u="none" strike="noStrike" kern="0" cap="none" spc="-9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rPr>
              <a:t>industry-</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standard</a:t>
            </a:r>
            <a:r>
              <a:rPr kumimoji="0" sz="2000" b="0" i="0" u="none" strike="noStrike" kern="0" cap="none" spc="-7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IMPLAN</a:t>
            </a:r>
            <a:r>
              <a:rPr kumimoji="0" sz="2000" b="0" i="0" u="none" strike="noStrike" kern="0" cap="none" spc="-95"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0" normalizeH="0" baseline="0" noProof="0" dirty="0">
                <a:ln>
                  <a:noFill/>
                </a:ln>
                <a:solidFill>
                  <a:srgbClr val="5A6770"/>
                </a:solidFill>
                <a:effectLst/>
                <a:uLnTx/>
                <a:uFillTx/>
                <a:latin typeface="Arial Rounded MT Bold" panose="020F0704030504030204" pitchFamily="34" charset="0"/>
                <a:ea typeface="+mn-ea"/>
                <a:cs typeface="Arial"/>
              </a:rPr>
              <a:t>economic</a:t>
            </a:r>
            <a:r>
              <a:rPr kumimoji="0" sz="2000" b="0" i="0" u="none" strike="noStrike" kern="0" cap="none" spc="-70" normalizeH="0" baseline="0" noProof="0" dirty="0">
                <a:ln>
                  <a:noFill/>
                </a:ln>
                <a:solidFill>
                  <a:srgbClr val="5A6770"/>
                </a:solidFill>
                <a:effectLst/>
                <a:uLnTx/>
                <a:uFillTx/>
                <a:latin typeface="Arial Rounded MT Bold" panose="020F0704030504030204" pitchFamily="34" charset="0"/>
                <a:ea typeface="+mn-ea"/>
                <a:cs typeface="Arial"/>
              </a:rPr>
              <a:t> </a:t>
            </a:r>
            <a:r>
              <a:rPr kumimoji="0"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rPr>
              <a:t>model</a:t>
            </a:r>
            <a:endParaRPr kumimoji="0" lang="en-US"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endParaRPr>
          </a:p>
          <a:p>
            <a:pPr marL="469900" marR="0" lvl="1" indent="0" algn="l" defTabSz="914400" rtl="0" eaLnBrk="1" fontAlgn="auto" latinLnBrk="0" hangingPunct="1">
              <a:lnSpc>
                <a:spcPct val="100000"/>
              </a:lnSpc>
              <a:spcBef>
                <a:spcPts val="180"/>
              </a:spcBef>
              <a:spcAft>
                <a:spcPts val="0"/>
              </a:spcAft>
              <a:buClr>
                <a:srgbClr val="F7931E"/>
              </a:buClr>
              <a:buSzTx/>
              <a:buFontTx/>
              <a:buNone/>
              <a:tabLst>
                <a:tab pos="697865" algn="l"/>
              </a:tabLst>
              <a:defRPr/>
            </a:pPr>
            <a:endParaRPr kumimoji="0" lang="en-US" sz="2000" b="0" i="0" u="none" strike="noStrike" kern="0" cap="none" spc="-10" normalizeH="0" baseline="0" noProof="0" dirty="0">
              <a:ln>
                <a:noFill/>
              </a:ln>
              <a:solidFill>
                <a:srgbClr val="5A6770"/>
              </a:solidFill>
              <a:effectLst/>
              <a:uLnTx/>
              <a:uFillTx/>
              <a:latin typeface="Arial Rounded MT Bold" panose="020F0704030504030204" pitchFamily="34" charset="0"/>
              <a:ea typeface="+mn-ea"/>
              <a:cs typeface="Arial"/>
            </a:endParaRPr>
          </a:p>
        </p:txBody>
      </p:sp>
      <p:pic>
        <p:nvPicPr>
          <p:cNvPr id="8" name="Picture 7">
            <a:extLst>
              <a:ext uri="{FF2B5EF4-FFF2-40B4-BE49-F238E27FC236}">
                <a16:creationId xmlns:a16="http://schemas.microsoft.com/office/drawing/2014/main" id="{3205567C-7DDB-4D01-8BF4-1D5003959057}"/>
              </a:ext>
            </a:extLst>
          </p:cNvPr>
          <p:cNvPicPr>
            <a:picLocks noChangeAspect="1"/>
          </p:cNvPicPr>
          <p:nvPr/>
        </p:nvPicPr>
        <p:blipFill>
          <a:blip r:embed="rId3"/>
          <a:stretch>
            <a:fillRect/>
          </a:stretch>
        </p:blipFill>
        <p:spPr>
          <a:xfrm>
            <a:off x="10621107" y="6421459"/>
            <a:ext cx="1376267" cy="337623"/>
          </a:xfrm>
          <a:prstGeom prst="rect">
            <a:avLst/>
          </a:prstGeom>
        </p:spPr>
      </p:pic>
      <p:graphicFrame>
        <p:nvGraphicFramePr>
          <p:cNvPr id="7" name="object 3">
            <a:extLst>
              <a:ext uri="{FF2B5EF4-FFF2-40B4-BE49-F238E27FC236}">
                <a16:creationId xmlns:a16="http://schemas.microsoft.com/office/drawing/2014/main" id="{BD85A756-5A40-D20E-3FFE-FC0555281C37}"/>
              </a:ext>
            </a:extLst>
          </p:cNvPr>
          <p:cNvGraphicFramePr>
            <a:graphicFrameLocks noGrp="1"/>
          </p:cNvGraphicFramePr>
          <p:nvPr>
            <p:extLst>
              <p:ext uri="{D42A27DB-BD31-4B8C-83A1-F6EECF244321}">
                <p14:modId xmlns:p14="http://schemas.microsoft.com/office/powerpoint/2010/main" val="136575205"/>
              </p:ext>
            </p:extLst>
          </p:nvPr>
        </p:nvGraphicFramePr>
        <p:xfrm>
          <a:off x="7496070" y="1672346"/>
          <a:ext cx="4185945" cy="4207561"/>
        </p:xfrm>
        <a:graphic>
          <a:graphicData uri="http://schemas.openxmlformats.org/drawingml/2006/table">
            <a:tbl>
              <a:tblPr firstRow="1" bandRow="1">
                <a:tableStyleId>{2D5ABB26-0587-4C30-8999-92F81FD0307C}</a:tableStyleId>
              </a:tblPr>
              <a:tblGrid>
                <a:gridCol w="2143607">
                  <a:extLst>
                    <a:ext uri="{9D8B030D-6E8A-4147-A177-3AD203B41FA5}">
                      <a16:colId xmlns:a16="http://schemas.microsoft.com/office/drawing/2014/main" val="20000"/>
                    </a:ext>
                  </a:extLst>
                </a:gridCol>
                <a:gridCol w="2042338">
                  <a:extLst>
                    <a:ext uri="{9D8B030D-6E8A-4147-A177-3AD203B41FA5}">
                      <a16:colId xmlns:a16="http://schemas.microsoft.com/office/drawing/2014/main" val="20001"/>
                    </a:ext>
                  </a:extLst>
                </a:gridCol>
              </a:tblGrid>
              <a:tr h="601363">
                <a:tc>
                  <a:txBody>
                    <a:bodyPr/>
                    <a:lstStyle/>
                    <a:p>
                      <a:pPr marL="137160" algn="ctr">
                        <a:lnSpc>
                          <a:spcPct val="100000"/>
                        </a:lnSpc>
                        <a:spcBef>
                          <a:spcPts val="1050"/>
                        </a:spcBef>
                      </a:pPr>
                      <a:r>
                        <a:rPr sz="1800" b="1" spc="-10">
                          <a:solidFill>
                            <a:srgbClr val="FFFFFF"/>
                          </a:solidFill>
                          <a:latin typeface="Arial"/>
                          <a:cs typeface="Arial"/>
                        </a:rPr>
                        <a:t>Category</a:t>
                      </a:r>
                      <a:endParaRPr sz="180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37160" algn="ctr">
                        <a:lnSpc>
                          <a:spcPct val="100000"/>
                        </a:lnSpc>
                        <a:spcBef>
                          <a:spcPts val="1050"/>
                        </a:spcBef>
                      </a:pPr>
                      <a:r>
                        <a:rPr sz="1800" b="1" dirty="0">
                          <a:solidFill>
                            <a:srgbClr val="FFFFFF"/>
                          </a:solidFill>
                          <a:latin typeface="Arial"/>
                          <a:cs typeface="Arial"/>
                        </a:rPr>
                        <a:t>Personnel</a:t>
                      </a:r>
                      <a:r>
                        <a:rPr sz="1800" b="1" spc="-25" dirty="0">
                          <a:solidFill>
                            <a:srgbClr val="FFFFFF"/>
                          </a:solidFill>
                          <a:latin typeface="Arial"/>
                          <a:cs typeface="Arial"/>
                        </a:rPr>
                        <a:t> </a:t>
                      </a:r>
                      <a:r>
                        <a:rPr sz="1800" b="1" spc="-10" dirty="0">
                          <a:solidFill>
                            <a:srgbClr val="FFFFFF"/>
                          </a:solidFill>
                          <a:latin typeface="Arial"/>
                          <a:cs typeface="Arial"/>
                        </a:rPr>
                        <a:t>2</a:t>
                      </a:r>
                      <a:r>
                        <a:rPr lang="en-US" sz="1800" b="1" spc="-10" dirty="0">
                          <a:solidFill>
                            <a:srgbClr val="FFFFFF"/>
                          </a:solidFill>
                          <a:latin typeface="Arial"/>
                          <a:cs typeface="Arial"/>
                        </a:rPr>
                        <a:t>02</a:t>
                      </a:r>
                      <a:r>
                        <a:rPr sz="1800" b="1" spc="-10" dirty="0">
                          <a:solidFill>
                            <a:srgbClr val="FFFFFF"/>
                          </a:solidFill>
                          <a:latin typeface="Arial"/>
                          <a:cs typeface="Arial"/>
                        </a:rPr>
                        <a:t>3</a:t>
                      </a:r>
                      <a:endParaRPr sz="1800" dirty="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601363">
                <a:tc>
                  <a:txBody>
                    <a:bodyPr/>
                    <a:lstStyle/>
                    <a:p>
                      <a:pPr marL="137160">
                        <a:lnSpc>
                          <a:spcPct val="100000"/>
                        </a:lnSpc>
                        <a:spcBef>
                          <a:spcPts val="1050"/>
                        </a:spcBef>
                      </a:pPr>
                      <a:r>
                        <a:rPr sz="1800">
                          <a:latin typeface="Arial"/>
                          <a:cs typeface="Arial"/>
                        </a:rPr>
                        <a:t>Active</a:t>
                      </a:r>
                      <a:r>
                        <a:rPr sz="1800" spc="-10">
                          <a:latin typeface="Arial"/>
                          <a:cs typeface="Arial"/>
                        </a:rPr>
                        <a:t> </a:t>
                      </a:r>
                      <a:r>
                        <a:rPr sz="1800" spc="-20">
                          <a:latin typeface="Arial"/>
                          <a:cs typeface="Arial"/>
                        </a:rPr>
                        <a:t>Duty</a:t>
                      </a:r>
                      <a:endParaRPr sz="1800">
                        <a:latin typeface="Arial"/>
                        <a:cs typeface="Arial"/>
                      </a:endParaRPr>
                    </a:p>
                  </a:txBody>
                  <a:tcPr marL="0" marR="0" marT="133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BF5"/>
                    </a:solidFill>
                  </a:tcPr>
                </a:tc>
                <a:tc>
                  <a:txBody>
                    <a:bodyPr/>
                    <a:lstStyle/>
                    <a:p>
                      <a:pPr marR="130810" algn="ctr">
                        <a:lnSpc>
                          <a:spcPct val="100000"/>
                        </a:lnSpc>
                        <a:spcBef>
                          <a:spcPts val="1050"/>
                        </a:spcBef>
                      </a:pPr>
                      <a:r>
                        <a:rPr sz="1800" spc="-10">
                          <a:latin typeface="Arial"/>
                          <a:cs typeface="Arial"/>
                        </a:rPr>
                        <a:t>57,838</a:t>
                      </a:r>
                      <a:endParaRPr sz="1800">
                        <a:latin typeface="Arial"/>
                        <a:cs typeface="Arial"/>
                      </a:endParaRPr>
                    </a:p>
                  </a:txBody>
                  <a:tcPr marL="0" marR="0" marT="133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1"/>
                  </a:ext>
                </a:extLst>
              </a:tr>
              <a:tr h="600703">
                <a:tc>
                  <a:txBody>
                    <a:bodyPr/>
                    <a:lstStyle/>
                    <a:p>
                      <a:pPr marL="137160">
                        <a:lnSpc>
                          <a:spcPct val="100000"/>
                        </a:lnSpc>
                        <a:spcBef>
                          <a:spcPts val="1050"/>
                        </a:spcBef>
                      </a:pPr>
                      <a:r>
                        <a:rPr sz="1800" spc="-10">
                          <a:latin typeface="Arial"/>
                          <a:cs typeface="Arial"/>
                        </a:rPr>
                        <a:t>Reserve</a:t>
                      </a:r>
                      <a:endParaRPr sz="180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30810" algn="ctr">
                        <a:lnSpc>
                          <a:spcPct val="100000"/>
                        </a:lnSpc>
                        <a:spcBef>
                          <a:spcPts val="1050"/>
                        </a:spcBef>
                      </a:pPr>
                      <a:r>
                        <a:rPr sz="1800" spc="-10">
                          <a:latin typeface="Arial"/>
                          <a:cs typeface="Arial"/>
                        </a:rPr>
                        <a:t>9,172</a:t>
                      </a:r>
                      <a:endParaRPr sz="180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600703">
                <a:tc>
                  <a:txBody>
                    <a:bodyPr/>
                    <a:lstStyle/>
                    <a:p>
                      <a:pPr marL="137160">
                        <a:lnSpc>
                          <a:spcPct val="100000"/>
                        </a:lnSpc>
                        <a:spcBef>
                          <a:spcPts val="1050"/>
                        </a:spcBef>
                      </a:pPr>
                      <a:r>
                        <a:rPr sz="1800" dirty="0">
                          <a:latin typeface="Arial"/>
                          <a:cs typeface="Arial"/>
                        </a:rPr>
                        <a:t>National</a:t>
                      </a:r>
                      <a:r>
                        <a:rPr sz="1800" spc="-60" dirty="0">
                          <a:latin typeface="Arial"/>
                          <a:cs typeface="Arial"/>
                        </a:rPr>
                        <a:t> </a:t>
                      </a:r>
                      <a:r>
                        <a:rPr sz="1800" spc="-10" dirty="0">
                          <a:latin typeface="Arial"/>
                          <a:cs typeface="Arial"/>
                        </a:rPr>
                        <a:t>Guard</a:t>
                      </a:r>
                      <a:endParaRPr sz="1800" dirty="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30175" algn="ctr">
                        <a:lnSpc>
                          <a:spcPct val="100000"/>
                        </a:lnSpc>
                        <a:spcBef>
                          <a:spcPts val="1050"/>
                        </a:spcBef>
                      </a:pPr>
                      <a:r>
                        <a:rPr sz="1800" spc="-10">
                          <a:latin typeface="Arial"/>
                          <a:cs typeface="Arial"/>
                        </a:rPr>
                        <a:t>7,716</a:t>
                      </a:r>
                      <a:endParaRPr sz="180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3"/>
                  </a:ext>
                </a:extLst>
              </a:tr>
              <a:tr h="601363">
                <a:tc>
                  <a:txBody>
                    <a:bodyPr/>
                    <a:lstStyle/>
                    <a:p>
                      <a:pPr marL="137160">
                        <a:lnSpc>
                          <a:spcPct val="100000"/>
                        </a:lnSpc>
                        <a:spcBef>
                          <a:spcPts val="1055"/>
                        </a:spcBef>
                      </a:pPr>
                      <a:r>
                        <a:rPr sz="1800" dirty="0">
                          <a:latin typeface="Arial"/>
                          <a:cs typeface="Arial"/>
                        </a:rPr>
                        <a:t>DoD</a:t>
                      </a:r>
                      <a:r>
                        <a:rPr sz="1800" spc="-65" dirty="0">
                          <a:latin typeface="Arial"/>
                          <a:cs typeface="Arial"/>
                        </a:rPr>
                        <a:t> </a:t>
                      </a:r>
                      <a:r>
                        <a:rPr sz="1800" spc="-10" dirty="0">
                          <a:latin typeface="Arial"/>
                          <a:cs typeface="Arial"/>
                        </a:rPr>
                        <a:t>Civilian</a:t>
                      </a:r>
                      <a:endParaRPr sz="1800" dirty="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30810" algn="ctr">
                        <a:lnSpc>
                          <a:spcPct val="100000"/>
                        </a:lnSpc>
                        <a:spcBef>
                          <a:spcPts val="1055"/>
                        </a:spcBef>
                      </a:pPr>
                      <a:r>
                        <a:rPr sz="1800" spc="-10">
                          <a:latin typeface="Arial"/>
                          <a:cs typeface="Arial"/>
                        </a:rPr>
                        <a:t>32,040</a:t>
                      </a:r>
                      <a:endParaRPr sz="180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r h="600703">
                <a:tc>
                  <a:txBody>
                    <a:bodyPr/>
                    <a:lstStyle/>
                    <a:p>
                      <a:pPr marL="137160">
                        <a:lnSpc>
                          <a:spcPct val="100000"/>
                        </a:lnSpc>
                        <a:spcBef>
                          <a:spcPts val="1055"/>
                        </a:spcBef>
                      </a:pPr>
                      <a:r>
                        <a:rPr sz="1800" spc="-10">
                          <a:latin typeface="Arial"/>
                          <a:cs typeface="Arial"/>
                        </a:rPr>
                        <a:t>Veterans</a:t>
                      </a:r>
                      <a:endParaRPr sz="180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31445" algn="ctr">
                        <a:lnSpc>
                          <a:spcPct val="100000"/>
                        </a:lnSpc>
                        <a:spcBef>
                          <a:spcPts val="1055"/>
                        </a:spcBef>
                      </a:pPr>
                      <a:r>
                        <a:rPr sz="1800" spc="-10">
                          <a:latin typeface="Arial"/>
                          <a:cs typeface="Arial"/>
                        </a:rPr>
                        <a:t>533,346</a:t>
                      </a:r>
                      <a:endParaRPr sz="180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5"/>
                  </a:ext>
                </a:extLst>
              </a:tr>
              <a:tr h="601363">
                <a:tc>
                  <a:txBody>
                    <a:bodyPr/>
                    <a:lstStyle/>
                    <a:p>
                      <a:pPr marL="137160">
                        <a:lnSpc>
                          <a:spcPct val="100000"/>
                        </a:lnSpc>
                        <a:spcBef>
                          <a:spcPts val="1055"/>
                        </a:spcBef>
                      </a:pPr>
                      <a:r>
                        <a:rPr sz="1800" spc="-10" dirty="0">
                          <a:latin typeface="Arial"/>
                          <a:cs typeface="Arial"/>
                        </a:rPr>
                        <a:t>Retirees</a:t>
                      </a:r>
                      <a:endParaRPr sz="1800" dirty="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30810" algn="ctr">
                        <a:lnSpc>
                          <a:spcPct val="100000"/>
                        </a:lnSpc>
                        <a:spcBef>
                          <a:spcPts val="1055"/>
                        </a:spcBef>
                      </a:pPr>
                      <a:r>
                        <a:rPr sz="1800" spc="-10" dirty="0">
                          <a:latin typeface="Arial"/>
                          <a:cs typeface="Arial"/>
                        </a:rPr>
                        <a:t>72,916</a:t>
                      </a:r>
                      <a:endParaRPr sz="1800" dirty="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41892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733" y="812440"/>
            <a:ext cx="11292840" cy="443711"/>
          </a:xfrm>
          <a:prstGeom prst="rect">
            <a:avLst/>
          </a:prstGeom>
        </p:spPr>
        <p:txBody>
          <a:bodyPr vert="horz" wrap="square" lIns="0" tIns="12700" rIns="0" bIns="0" rtlCol="0">
            <a:spAutoFit/>
          </a:bodyPr>
          <a:lstStyle/>
          <a:p>
            <a:pPr marL="855344" algn="ctr">
              <a:lnSpc>
                <a:spcPct val="100000"/>
              </a:lnSpc>
              <a:spcBef>
                <a:spcPts val="100"/>
              </a:spcBef>
            </a:pPr>
            <a:r>
              <a:rPr sz="2800" b="0" spc="-10" dirty="0">
                <a:solidFill>
                  <a:schemeClr val="tx1"/>
                </a:solidFill>
                <a:latin typeface="Stencil" panose="040409050D0802020404" pitchFamily="82" charset="0"/>
              </a:rPr>
              <a:t>Defense-</a:t>
            </a:r>
            <a:r>
              <a:rPr sz="2800" b="0" dirty="0">
                <a:solidFill>
                  <a:schemeClr val="tx1"/>
                </a:solidFill>
                <a:latin typeface="Stencil" panose="040409050D0802020404" pitchFamily="82" charset="0"/>
              </a:rPr>
              <a:t>Related</a:t>
            </a:r>
            <a:r>
              <a:rPr sz="2800" b="0" spc="-75" dirty="0">
                <a:solidFill>
                  <a:schemeClr val="tx1"/>
                </a:solidFill>
                <a:latin typeface="Stencil" panose="040409050D0802020404" pitchFamily="82" charset="0"/>
              </a:rPr>
              <a:t> </a:t>
            </a:r>
            <a:r>
              <a:rPr sz="2800" b="0" dirty="0">
                <a:solidFill>
                  <a:schemeClr val="tx1"/>
                </a:solidFill>
                <a:latin typeface="Stencil" panose="040409050D0802020404" pitchFamily="82" charset="0"/>
              </a:rPr>
              <a:t>Spending</a:t>
            </a:r>
            <a:r>
              <a:rPr sz="2800" b="0" spc="-35" dirty="0">
                <a:solidFill>
                  <a:schemeClr val="tx1"/>
                </a:solidFill>
                <a:latin typeface="Stencil" panose="040409050D0802020404" pitchFamily="82" charset="0"/>
              </a:rPr>
              <a:t> </a:t>
            </a:r>
            <a:r>
              <a:rPr sz="2800" b="0" spc="-10" dirty="0">
                <a:solidFill>
                  <a:schemeClr val="tx1"/>
                </a:solidFill>
                <a:latin typeface="Stencil" panose="040409050D0802020404" pitchFamily="82" charset="0"/>
              </a:rPr>
              <a:t>Summary</a:t>
            </a:r>
          </a:p>
        </p:txBody>
      </p:sp>
      <p:graphicFrame>
        <p:nvGraphicFramePr>
          <p:cNvPr id="3" name="object 3"/>
          <p:cNvGraphicFramePr>
            <a:graphicFrameLocks noGrp="1"/>
          </p:cNvGraphicFramePr>
          <p:nvPr/>
        </p:nvGraphicFramePr>
        <p:xfrm>
          <a:off x="307733" y="1870964"/>
          <a:ext cx="5697219" cy="3373754"/>
        </p:xfrm>
        <a:graphic>
          <a:graphicData uri="http://schemas.openxmlformats.org/drawingml/2006/table">
            <a:tbl>
              <a:tblPr firstRow="1" bandRow="1">
                <a:tableStyleId>{2D5ABB26-0587-4C30-8999-92F81FD0307C}</a:tableStyleId>
              </a:tblPr>
              <a:tblGrid>
                <a:gridCol w="3586479">
                  <a:extLst>
                    <a:ext uri="{9D8B030D-6E8A-4147-A177-3AD203B41FA5}">
                      <a16:colId xmlns:a16="http://schemas.microsoft.com/office/drawing/2014/main" val="20000"/>
                    </a:ext>
                  </a:extLst>
                </a:gridCol>
                <a:gridCol w="2110740">
                  <a:extLst>
                    <a:ext uri="{9D8B030D-6E8A-4147-A177-3AD203B41FA5}">
                      <a16:colId xmlns:a16="http://schemas.microsoft.com/office/drawing/2014/main" val="20001"/>
                    </a:ext>
                  </a:extLst>
                </a:gridCol>
              </a:tblGrid>
              <a:tr h="753745">
                <a:tc>
                  <a:txBody>
                    <a:bodyPr/>
                    <a:lstStyle/>
                    <a:p>
                      <a:pPr marL="137160">
                        <a:lnSpc>
                          <a:spcPct val="100000"/>
                        </a:lnSpc>
                        <a:spcBef>
                          <a:spcPts val="1735"/>
                        </a:spcBef>
                      </a:pPr>
                      <a:r>
                        <a:rPr sz="2000" b="1">
                          <a:solidFill>
                            <a:srgbClr val="FFFFFF"/>
                          </a:solidFill>
                          <a:latin typeface="Arial"/>
                          <a:cs typeface="Arial"/>
                        </a:rPr>
                        <a:t>Spending</a:t>
                      </a:r>
                      <a:r>
                        <a:rPr sz="2000" b="1" spc="-35">
                          <a:solidFill>
                            <a:srgbClr val="FFFFFF"/>
                          </a:solidFill>
                          <a:latin typeface="Arial"/>
                          <a:cs typeface="Arial"/>
                        </a:rPr>
                        <a:t> </a:t>
                      </a:r>
                      <a:r>
                        <a:rPr sz="2000" b="1" spc="-20">
                          <a:solidFill>
                            <a:srgbClr val="FFFFFF"/>
                          </a:solidFill>
                          <a:latin typeface="Arial"/>
                          <a:cs typeface="Arial"/>
                        </a:rPr>
                        <a:t>Flow</a:t>
                      </a:r>
                      <a:endParaRPr sz="2000">
                        <a:latin typeface="Arial"/>
                        <a:cs typeface="Arial"/>
                      </a:endParaRPr>
                    </a:p>
                  </a:txBody>
                  <a:tcPr marL="0" marR="0" marT="2203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R="157480" algn="r">
                        <a:lnSpc>
                          <a:spcPct val="100000"/>
                        </a:lnSpc>
                        <a:spcBef>
                          <a:spcPts val="1735"/>
                        </a:spcBef>
                      </a:pPr>
                      <a:r>
                        <a:rPr sz="2000" b="1">
                          <a:solidFill>
                            <a:srgbClr val="FFFFFF"/>
                          </a:solidFill>
                          <a:latin typeface="Arial"/>
                          <a:cs typeface="Arial"/>
                        </a:rPr>
                        <a:t>Amount</a:t>
                      </a:r>
                      <a:r>
                        <a:rPr sz="2000" b="1" spc="-15">
                          <a:solidFill>
                            <a:srgbClr val="FFFFFF"/>
                          </a:solidFill>
                          <a:latin typeface="Arial"/>
                          <a:cs typeface="Arial"/>
                        </a:rPr>
                        <a:t> </a:t>
                      </a:r>
                      <a:r>
                        <a:rPr sz="2000" b="1" spc="-10">
                          <a:solidFill>
                            <a:srgbClr val="FFFFFF"/>
                          </a:solidFill>
                          <a:latin typeface="Arial"/>
                          <a:cs typeface="Arial"/>
                        </a:rPr>
                        <a:t>(FY23)</a:t>
                      </a:r>
                      <a:endParaRPr sz="2000">
                        <a:latin typeface="Arial"/>
                        <a:cs typeface="Arial"/>
                      </a:endParaRPr>
                    </a:p>
                  </a:txBody>
                  <a:tcPr marL="0" marR="0" marT="2203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578485">
                <a:tc>
                  <a:txBody>
                    <a:bodyPr/>
                    <a:lstStyle/>
                    <a:p>
                      <a:pPr marL="137160">
                        <a:lnSpc>
                          <a:spcPct val="100000"/>
                        </a:lnSpc>
                        <a:spcBef>
                          <a:spcPts val="1050"/>
                        </a:spcBef>
                      </a:pPr>
                      <a:r>
                        <a:rPr sz="2000">
                          <a:latin typeface="Arial"/>
                          <a:cs typeface="Arial"/>
                        </a:rPr>
                        <a:t>Personnel</a:t>
                      </a:r>
                      <a:r>
                        <a:rPr sz="2000" spc="-45">
                          <a:latin typeface="Arial"/>
                          <a:cs typeface="Arial"/>
                        </a:rPr>
                        <a:t> </a:t>
                      </a:r>
                      <a:r>
                        <a:rPr sz="2000" spc="-10">
                          <a:latin typeface="Arial"/>
                          <a:cs typeface="Arial"/>
                        </a:rPr>
                        <a:t>Compensation</a:t>
                      </a:r>
                      <a:endParaRPr sz="2000">
                        <a:latin typeface="Arial"/>
                        <a:cs typeface="Arial"/>
                      </a:endParaRPr>
                    </a:p>
                  </a:txBody>
                  <a:tcPr marL="0" marR="0" marT="133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BF5"/>
                    </a:solidFill>
                  </a:tcPr>
                </a:tc>
                <a:tc>
                  <a:txBody>
                    <a:bodyPr/>
                    <a:lstStyle/>
                    <a:p>
                      <a:pPr marR="130810" algn="r">
                        <a:lnSpc>
                          <a:spcPct val="100000"/>
                        </a:lnSpc>
                        <a:spcBef>
                          <a:spcPts val="1050"/>
                        </a:spcBef>
                      </a:pPr>
                      <a:r>
                        <a:rPr sz="2000" spc="-10">
                          <a:latin typeface="Arial"/>
                          <a:cs typeface="Arial"/>
                        </a:rPr>
                        <a:t>$11.2</a:t>
                      </a:r>
                      <a:r>
                        <a:rPr sz="2000" spc="-125">
                          <a:latin typeface="Arial"/>
                          <a:cs typeface="Arial"/>
                        </a:rPr>
                        <a:t> </a:t>
                      </a:r>
                      <a:r>
                        <a:rPr sz="2000" spc="-10">
                          <a:latin typeface="Arial"/>
                          <a:cs typeface="Arial"/>
                        </a:rPr>
                        <a:t>billion</a:t>
                      </a:r>
                      <a:endParaRPr sz="2000">
                        <a:latin typeface="Arial"/>
                        <a:cs typeface="Arial"/>
                      </a:endParaRPr>
                    </a:p>
                  </a:txBody>
                  <a:tcPr marL="0" marR="0" marT="133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1"/>
                  </a:ext>
                </a:extLst>
              </a:tr>
              <a:tr h="579120">
                <a:tc>
                  <a:txBody>
                    <a:bodyPr/>
                    <a:lstStyle/>
                    <a:p>
                      <a:pPr marL="137160">
                        <a:lnSpc>
                          <a:spcPct val="100000"/>
                        </a:lnSpc>
                        <a:spcBef>
                          <a:spcPts val="1050"/>
                        </a:spcBef>
                      </a:pPr>
                      <a:r>
                        <a:rPr sz="2000" spc="-10">
                          <a:latin typeface="Arial"/>
                          <a:cs typeface="Arial"/>
                        </a:rPr>
                        <a:t>Procurement</a:t>
                      </a:r>
                      <a:endParaRPr sz="200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30175" algn="r">
                        <a:lnSpc>
                          <a:spcPct val="100000"/>
                        </a:lnSpc>
                        <a:spcBef>
                          <a:spcPts val="1050"/>
                        </a:spcBef>
                      </a:pPr>
                      <a:r>
                        <a:rPr sz="2000">
                          <a:latin typeface="Arial"/>
                          <a:cs typeface="Arial"/>
                        </a:rPr>
                        <a:t>$7.3</a:t>
                      </a:r>
                      <a:r>
                        <a:rPr sz="2000" spc="-20">
                          <a:latin typeface="Arial"/>
                          <a:cs typeface="Arial"/>
                        </a:rPr>
                        <a:t> </a:t>
                      </a:r>
                      <a:r>
                        <a:rPr sz="2000" spc="-10">
                          <a:latin typeface="Arial"/>
                          <a:cs typeface="Arial"/>
                        </a:rPr>
                        <a:t>billion</a:t>
                      </a:r>
                      <a:endParaRPr sz="200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883919">
                <a:tc>
                  <a:txBody>
                    <a:bodyPr/>
                    <a:lstStyle/>
                    <a:p>
                      <a:pPr marL="137160" marR="770255">
                        <a:lnSpc>
                          <a:spcPct val="100000"/>
                        </a:lnSpc>
                        <a:spcBef>
                          <a:spcPts val="1055"/>
                        </a:spcBef>
                      </a:pPr>
                      <a:r>
                        <a:rPr sz="2000" spc="-10">
                          <a:latin typeface="Arial"/>
                          <a:cs typeface="Arial"/>
                        </a:rPr>
                        <a:t>Veteran</a:t>
                      </a:r>
                      <a:r>
                        <a:rPr sz="2000" spc="-75">
                          <a:latin typeface="Arial"/>
                          <a:cs typeface="Arial"/>
                        </a:rPr>
                        <a:t> </a:t>
                      </a:r>
                      <a:r>
                        <a:rPr sz="2000">
                          <a:latin typeface="Arial"/>
                          <a:cs typeface="Arial"/>
                        </a:rPr>
                        <a:t>and</a:t>
                      </a:r>
                      <a:r>
                        <a:rPr sz="2000" spc="-60">
                          <a:latin typeface="Arial"/>
                          <a:cs typeface="Arial"/>
                        </a:rPr>
                        <a:t> </a:t>
                      </a:r>
                      <a:r>
                        <a:rPr sz="2000" spc="-10">
                          <a:latin typeface="Arial"/>
                          <a:cs typeface="Arial"/>
                        </a:rPr>
                        <a:t>Retiree </a:t>
                      </a:r>
                      <a:r>
                        <a:rPr sz="2000">
                          <a:latin typeface="Arial"/>
                          <a:cs typeface="Arial"/>
                        </a:rPr>
                        <a:t>Pensions</a:t>
                      </a:r>
                      <a:r>
                        <a:rPr sz="2000" spc="-45">
                          <a:latin typeface="Arial"/>
                          <a:cs typeface="Arial"/>
                        </a:rPr>
                        <a:t> </a:t>
                      </a:r>
                      <a:r>
                        <a:rPr sz="2000">
                          <a:latin typeface="Arial"/>
                          <a:cs typeface="Arial"/>
                        </a:rPr>
                        <a:t>and</a:t>
                      </a:r>
                      <a:r>
                        <a:rPr sz="2000" spc="-65">
                          <a:latin typeface="Arial"/>
                          <a:cs typeface="Arial"/>
                        </a:rPr>
                        <a:t> </a:t>
                      </a:r>
                      <a:r>
                        <a:rPr sz="2000" spc="-10">
                          <a:latin typeface="Arial"/>
                          <a:cs typeface="Arial"/>
                        </a:rPr>
                        <a:t>Transfers</a:t>
                      </a:r>
                      <a:endParaRPr sz="200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30810" algn="r">
                        <a:lnSpc>
                          <a:spcPct val="100000"/>
                        </a:lnSpc>
                        <a:spcBef>
                          <a:spcPts val="2255"/>
                        </a:spcBef>
                      </a:pPr>
                      <a:r>
                        <a:rPr sz="2000">
                          <a:latin typeface="Arial"/>
                          <a:cs typeface="Arial"/>
                        </a:rPr>
                        <a:t>$8.6</a:t>
                      </a:r>
                      <a:r>
                        <a:rPr sz="2000" spc="-15">
                          <a:latin typeface="Arial"/>
                          <a:cs typeface="Arial"/>
                        </a:rPr>
                        <a:t> </a:t>
                      </a:r>
                      <a:r>
                        <a:rPr sz="2000" spc="-10">
                          <a:latin typeface="Arial"/>
                          <a:cs typeface="Arial"/>
                        </a:rPr>
                        <a:t>billion</a:t>
                      </a:r>
                      <a:endParaRPr sz="2000">
                        <a:latin typeface="Arial"/>
                        <a:cs typeface="Arial"/>
                      </a:endParaRPr>
                    </a:p>
                  </a:txBody>
                  <a:tcPr marL="0" marR="0" marT="2863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3"/>
                  </a:ext>
                </a:extLst>
              </a:tr>
              <a:tr h="578485">
                <a:tc>
                  <a:txBody>
                    <a:bodyPr/>
                    <a:lstStyle/>
                    <a:p>
                      <a:pPr marL="137160">
                        <a:lnSpc>
                          <a:spcPct val="100000"/>
                        </a:lnSpc>
                        <a:spcBef>
                          <a:spcPts val="1055"/>
                        </a:spcBef>
                      </a:pPr>
                      <a:r>
                        <a:rPr sz="2000" b="1" spc="-10">
                          <a:latin typeface="Arial"/>
                          <a:cs typeface="Arial"/>
                        </a:rPr>
                        <a:t>Total</a:t>
                      </a:r>
                      <a:endParaRPr sz="200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30175" algn="r">
                        <a:lnSpc>
                          <a:spcPct val="100000"/>
                        </a:lnSpc>
                        <a:spcBef>
                          <a:spcPts val="1055"/>
                        </a:spcBef>
                      </a:pPr>
                      <a:r>
                        <a:rPr sz="2000" b="1">
                          <a:latin typeface="Arial"/>
                          <a:cs typeface="Arial"/>
                        </a:rPr>
                        <a:t>$27.1</a:t>
                      </a:r>
                      <a:r>
                        <a:rPr sz="2000" b="1" spc="-30">
                          <a:latin typeface="Arial"/>
                          <a:cs typeface="Arial"/>
                        </a:rPr>
                        <a:t> </a:t>
                      </a:r>
                      <a:r>
                        <a:rPr sz="2000" b="1" spc="-10">
                          <a:latin typeface="Arial"/>
                          <a:cs typeface="Arial"/>
                        </a:rPr>
                        <a:t>billion</a:t>
                      </a:r>
                      <a:endParaRPr sz="2000">
                        <a:latin typeface="Arial"/>
                        <a:cs typeface="Arial"/>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bl>
          </a:graphicData>
        </a:graphic>
      </p:graphicFrame>
      <p:sp>
        <p:nvSpPr>
          <p:cNvPr id="4" name="object 4"/>
          <p:cNvSpPr txBox="1"/>
          <p:nvPr/>
        </p:nvSpPr>
        <p:spPr>
          <a:xfrm>
            <a:off x="392988" y="5280405"/>
            <a:ext cx="5298440" cy="45339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ysClr val="windowText" lastClr="000000"/>
                </a:solidFill>
                <a:effectLst/>
                <a:uLnTx/>
                <a:uFillTx/>
                <a:latin typeface="Arial"/>
                <a:ea typeface="+mn-ea"/>
                <a:cs typeface="Arial"/>
              </a:rPr>
              <a:t>Sources:</a:t>
            </a:r>
            <a:r>
              <a:rPr kumimoji="0" sz="1400" b="0" i="0" u="none" strike="noStrike" kern="0" cap="none" spc="350" normalizeH="0" baseline="0" noProof="0">
                <a:ln>
                  <a:noFill/>
                </a:ln>
                <a:solidFill>
                  <a:sysClr val="windowText" lastClr="000000"/>
                </a:solidFill>
                <a:effectLst/>
                <a:uLnTx/>
                <a:uFillTx/>
                <a:latin typeface="Arial"/>
                <a:ea typeface="+mn-ea"/>
                <a:cs typeface="Arial"/>
              </a:rPr>
              <a:t> </a:t>
            </a:r>
            <a:r>
              <a:rPr kumimoji="0" sz="1400" b="0" i="0" u="none" strike="noStrike" kern="0" cap="none" spc="0" normalizeH="0" baseline="0" noProof="0">
                <a:ln>
                  <a:noFill/>
                </a:ln>
                <a:solidFill>
                  <a:sysClr val="windowText" lastClr="000000"/>
                </a:solidFill>
                <a:effectLst/>
                <a:uLnTx/>
                <a:uFillTx/>
                <a:latin typeface="Arial"/>
                <a:ea typeface="+mn-ea"/>
                <a:cs typeface="Arial"/>
              </a:rPr>
              <a:t>Bureau</a:t>
            </a:r>
            <a:r>
              <a:rPr kumimoji="0" sz="1400" b="0" i="0" u="none" strike="noStrike" kern="0" cap="none" spc="-50" normalizeH="0" baseline="0" noProof="0">
                <a:ln>
                  <a:noFill/>
                </a:ln>
                <a:solidFill>
                  <a:sysClr val="windowText" lastClr="000000"/>
                </a:solidFill>
                <a:effectLst/>
                <a:uLnTx/>
                <a:uFillTx/>
                <a:latin typeface="Arial"/>
                <a:ea typeface="+mn-ea"/>
                <a:cs typeface="Arial"/>
              </a:rPr>
              <a:t> </a:t>
            </a:r>
            <a:r>
              <a:rPr kumimoji="0" sz="1400" b="0" i="0" u="none" strike="noStrike" kern="0" cap="none" spc="0" normalizeH="0" baseline="0" noProof="0">
                <a:ln>
                  <a:noFill/>
                </a:ln>
                <a:solidFill>
                  <a:sysClr val="windowText" lastClr="000000"/>
                </a:solidFill>
                <a:effectLst/>
                <a:uLnTx/>
                <a:uFillTx/>
                <a:latin typeface="Arial"/>
                <a:ea typeface="+mn-ea"/>
                <a:cs typeface="Arial"/>
              </a:rPr>
              <a:t>of</a:t>
            </a:r>
            <a:r>
              <a:rPr kumimoji="0" sz="1400" b="0" i="0" u="none" strike="noStrike" kern="0" cap="none" spc="-15" normalizeH="0" baseline="0" noProof="0">
                <a:ln>
                  <a:noFill/>
                </a:ln>
                <a:solidFill>
                  <a:sysClr val="windowText" lastClr="000000"/>
                </a:solidFill>
                <a:effectLst/>
                <a:uLnTx/>
                <a:uFillTx/>
                <a:latin typeface="Arial"/>
                <a:ea typeface="+mn-ea"/>
                <a:cs typeface="Arial"/>
              </a:rPr>
              <a:t> </a:t>
            </a:r>
            <a:r>
              <a:rPr kumimoji="0" sz="1400" b="0" i="0" u="none" strike="noStrike" kern="0" cap="none" spc="-10" normalizeH="0" baseline="0" noProof="0">
                <a:ln>
                  <a:noFill/>
                </a:ln>
                <a:solidFill>
                  <a:sysClr val="windowText" lastClr="000000"/>
                </a:solidFill>
                <a:effectLst/>
                <a:uLnTx/>
                <a:uFillTx/>
                <a:latin typeface="Arial"/>
                <a:ea typeface="+mn-ea"/>
                <a:cs typeface="Arial"/>
              </a:rPr>
              <a:t>Economic</a:t>
            </a:r>
            <a:r>
              <a:rPr kumimoji="0" sz="1400" b="0" i="0" u="none" strike="noStrike" kern="0" cap="none" spc="-100" normalizeH="0" baseline="0" noProof="0">
                <a:ln>
                  <a:noFill/>
                </a:ln>
                <a:solidFill>
                  <a:sysClr val="windowText" lastClr="000000"/>
                </a:solidFill>
                <a:effectLst/>
                <a:uLnTx/>
                <a:uFillTx/>
                <a:latin typeface="Arial"/>
                <a:ea typeface="+mn-ea"/>
                <a:cs typeface="Arial"/>
              </a:rPr>
              <a:t> </a:t>
            </a:r>
            <a:r>
              <a:rPr kumimoji="0" sz="1400" b="0" i="0" u="none" strike="noStrike" kern="0" cap="none" spc="0" normalizeH="0" baseline="0" noProof="0">
                <a:ln>
                  <a:noFill/>
                </a:ln>
                <a:solidFill>
                  <a:sysClr val="windowText" lastClr="000000"/>
                </a:solidFill>
                <a:effectLst/>
                <a:uLnTx/>
                <a:uFillTx/>
                <a:latin typeface="Arial"/>
                <a:ea typeface="+mn-ea"/>
                <a:cs typeface="Arial"/>
              </a:rPr>
              <a:t>Analysis,</a:t>
            </a:r>
            <a:r>
              <a:rPr kumimoji="0" sz="1400" b="0" i="0" u="none" strike="noStrike" kern="0" cap="none" spc="-15" normalizeH="0" baseline="0" noProof="0">
                <a:ln>
                  <a:noFill/>
                </a:ln>
                <a:solidFill>
                  <a:sysClr val="windowText" lastClr="000000"/>
                </a:solidFill>
                <a:effectLst/>
                <a:uLnTx/>
                <a:uFillTx/>
                <a:latin typeface="Arial"/>
                <a:ea typeface="+mn-ea"/>
                <a:cs typeface="Arial"/>
              </a:rPr>
              <a:t> </a:t>
            </a:r>
            <a:r>
              <a:rPr kumimoji="0" sz="1400" b="0" i="0" u="none" strike="noStrike" kern="0" cap="none" spc="-10" normalizeH="0" baseline="0" noProof="0">
                <a:ln>
                  <a:noFill/>
                </a:ln>
                <a:solidFill>
                  <a:sysClr val="windowText" lastClr="000000"/>
                </a:solidFill>
                <a:effectLst/>
                <a:uLnTx/>
                <a:uFillTx/>
                <a:latin typeface="Arial"/>
                <a:ea typeface="+mn-ea"/>
                <a:cs typeface="Arial"/>
              </a:rPr>
              <a:t>usaspending.gov,</a:t>
            </a:r>
            <a:r>
              <a:rPr kumimoji="0" sz="1400" b="0" i="0" u="none" strike="noStrike" kern="0" cap="none" spc="-30" normalizeH="0" baseline="0" noProof="0">
                <a:ln>
                  <a:noFill/>
                </a:ln>
                <a:solidFill>
                  <a:sysClr val="windowText" lastClr="000000"/>
                </a:solidFill>
                <a:effectLst/>
                <a:uLnTx/>
                <a:uFillTx/>
                <a:latin typeface="Arial"/>
                <a:ea typeface="+mn-ea"/>
                <a:cs typeface="Arial"/>
              </a:rPr>
              <a:t> </a:t>
            </a:r>
            <a:r>
              <a:rPr kumimoji="0" sz="1400" b="0" i="0" u="none" strike="noStrike" kern="0" cap="none" spc="-10" normalizeH="0" baseline="0" noProof="0">
                <a:ln>
                  <a:noFill/>
                </a:ln>
                <a:solidFill>
                  <a:sysClr val="windowText" lastClr="000000"/>
                </a:solidFill>
                <a:effectLst/>
                <a:uLnTx/>
                <a:uFillTx/>
                <a:latin typeface="Arial"/>
                <a:ea typeface="+mn-ea"/>
                <a:cs typeface="Arial"/>
              </a:rPr>
              <a:t>National </a:t>
            </a:r>
            <a:r>
              <a:rPr kumimoji="0" sz="1400" b="0" i="0" u="none" strike="noStrike" kern="0" cap="none" spc="0" normalizeH="0" baseline="0" noProof="0">
                <a:ln>
                  <a:noFill/>
                </a:ln>
                <a:solidFill>
                  <a:sysClr val="windowText" lastClr="000000"/>
                </a:solidFill>
                <a:effectLst/>
                <a:uLnTx/>
                <a:uFillTx/>
                <a:latin typeface="Arial"/>
                <a:ea typeface="+mn-ea"/>
                <a:cs typeface="Arial"/>
              </a:rPr>
              <a:t>Center</a:t>
            </a:r>
            <a:r>
              <a:rPr kumimoji="0" sz="1400" b="0" i="0" u="none" strike="noStrike" kern="0" cap="none" spc="-25" normalizeH="0" baseline="0" noProof="0">
                <a:ln>
                  <a:noFill/>
                </a:ln>
                <a:solidFill>
                  <a:sysClr val="windowText" lastClr="000000"/>
                </a:solidFill>
                <a:effectLst/>
                <a:uLnTx/>
                <a:uFillTx/>
                <a:latin typeface="Arial"/>
                <a:ea typeface="+mn-ea"/>
                <a:cs typeface="Arial"/>
              </a:rPr>
              <a:t> </a:t>
            </a:r>
            <a:r>
              <a:rPr kumimoji="0" sz="1400" b="0" i="0" u="none" strike="noStrike" kern="0" cap="none" spc="0" normalizeH="0" baseline="0" noProof="0">
                <a:ln>
                  <a:noFill/>
                </a:ln>
                <a:solidFill>
                  <a:sysClr val="windowText" lastClr="000000"/>
                </a:solidFill>
                <a:effectLst/>
                <a:uLnTx/>
                <a:uFillTx/>
                <a:latin typeface="Arial"/>
                <a:ea typeface="+mn-ea"/>
                <a:cs typeface="Arial"/>
              </a:rPr>
              <a:t>for</a:t>
            </a:r>
            <a:r>
              <a:rPr kumimoji="0" sz="1400" b="0" i="0" u="none" strike="noStrike" kern="0" cap="none" spc="-15" normalizeH="0" baseline="0" noProof="0">
                <a:ln>
                  <a:noFill/>
                </a:ln>
                <a:solidFill>
                  <a:sysClr val="windowText" lastClr="000000"/>
                </a:solidFill>
                <a:effectLst/>
                <a:uLnTx/>
                <a:uFillTx/>
                <a:latin typeface="Arial"/>
                <a:ea typeface="+mn-ea"/>
                <a:cs typeface="Arial"/>
              </a:rPr>
              <a:t> </a:t>
            </a:r>
            <a:r>
              <a:rPr kumimoji="0" sz="1400" b="0" i="0" u="none" strike="noStrike" kern="0" cap="none" spc="-20" normalizeH="0" baseline="0" noProof="0">
                <a:ln>
                  <a:noFill/>
                </a:ln>
                <a:solidFill>
                  <a:sysClr val="windowText" lastClr="000000"/>
                </a:solidFill>
                <a:effectLst/>
                <a:uLnTx/>
                <a:uFillTx/>
                <a:latin typeface="Arial"/>
                <a:ea typeface="+mn-ea"/>
                <a:cs typeface="Arial"/>
              </a:rPr>
              <a:t>Veterans</a:t>
            </a:r>
            <a:r>
              <a:rPr kumimoji="0" sz="1400" b="0" i="0" u="none" strike="noStrike" kern="0" cap="none" spc="-110" normalizeH="0" baseline="0" noProof="0">
                <a:ln>
                  <a:noFill/>
                </a:ln>
                <a:solidFill>
                  <a:sysClr val="windowText" lastClr="000000"/>
                </a:solidFill>
                <a:effectLst/>
                <a:uLnTx/>
                <a:uFillTx/>
                <a:latin typeface="Arial"/>
                <a:ea typeface="+mn-ea"/>
                <a:cs typeface="Arial"/>
              </a:rPr>
              <a:t> </a:t>
            </a:r>
            <a:r>
              <a:rPr kumimoji="0" sz="1400" b="0" i="0" u="none" strike="noStrike" kern="0" cap="none" spc="0" normalizeH="0" baseline="0" noProof="0">
                <a:ln>
                  <a:noFill/>
                </a:ln>
                <a:solidFill>
                  <a:sysClr val="windowText" lastClr="000000"/>
                </a:solidFill>
                <a:effectLst/>
                <a:uLnTx/>
                <a:uFillTx/>
                <a:latin typeface="Arial"/>
                <a:ea typeface="+mn-ea"/>
                <a:cs typeface="Arial"/>
              </a:rPr>
              <a:t>Analysis and</a:t>
            </a:r>
            <a:r>
              <a:rPr kumimoji="0" sz="1400" b="0" i="0" u="none" strike="noStrike" kern="0" cap="none" spc="-10" normalizeH="0" baseline="0" noProof="0">
                <a:ln>
                  <a:noFill/>
                </a:ln>
                <a:solidFill>
                  <a:sysClr val="windowText" lastClr="000000"/>
                </a:solidFill>
                <a:effectLst/>
                <a:uLnTx/>
                <a:uFillTx/>
                <a:latin typeface="Arial"/>
                <a:ea typeface="+mn-ea"/>
                <a:cs typeface="Arial"/>
              </a:rPr>
              <a:t> Statistics</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5" name="object 5"/>
          <p:cNvGrpSpPr/>
          <p:nvPr/>
        </p:nvGrpSpPr>
        <p:grpSpPr>
          <a:xfrm>
            <a:off x="6581956" y="1856232"/>
            <a:ext cx="4247814" cy="3988435"/>
            <a:chOff x="6841334" y="1856232"/>
            <a:chExt cx="3988435" cy="3988435"/>
          </a:xfrm>
        </p:grpSpPr>
        <p:sp>
          <p:nvSpPr>
            <p:cNvPr id="6" name="object 6"/>
            <p:cNvSpPr/>
            <p:nvPr/>
          </p:nvSpPr>
          <p:spPr>
            <a:xfrm>
              <a:off x="8835771" y="1865757"/>
              <a:ext cx="1984375" cy="3681729"/>
            </a:xfrm>
            <a:custGeom>
              <a:avLst/>
              <a:gdLst/>
              <a:ahLst/>
              <a:cxnLst/>
              <a:rect l="l" t="t" r="r" b="b"/>
              <a:pathLst>
                <a:path w="1984375" h="3681729">
                  <a:moveTo>
                    <a:pt x="0" y="0"/>
                  </a:moveTo>
                  <a:lnTo>
                    <a:pt x="0" y="1984374"/>
                  </a:lnTo>
                  <a:lnTo>
                    <a:pt x="1028446" y="3681476"/>
                  </a:lnTo>
                  <a:lnTo>
                    <a:pt x="1070442" y="3655306"/>
                  </a:lnTo>
                  <a:lnTo>
                    <a:pt x="1111641" y="3628189"/>
                  </a:lnTo>
                  <a:lnTo>
                    <a:pt x="1152034" y="3600145"/>
                  </a:lnTo>
                  <a:lnTo>
                    <a:pt x="1191609" y="3571192"/>
                  </a:lnTo>
                  <a:lnTo>
                    <a:pt x="1230356" y="3541350"/>
                  </a:lnTo>
                  <a:lnTo>
                    <a:pt x="1268263" y="3510636"/>
                  </a:lnTo>
                  <a:lnTo>
                    <a:pt x="1305321" y="3479070"/>
                  </a:lnTo>
                  <a:lnTo>
                    <a:pt x="1341519" y="3446672"/>
                  </a:lnTo>
                  <a:lnTo>
                    <a:pt x="1376846" y="3413459"/>
                  </a:lnTo>
                  <a:lnTo>
                    <a:pt x="1411291" y="3379450"/>
                  </a:lnTo>
                  <a:lnTo>
                    <a:pt x="1444844" y="3344666"/>
                  </a:lnTo>
                  <a:lnTo>
                    <a:pt x="1477495" y="3309123"/>
                  </a:lnTo>
                  <a:lnTo>
                    <a:pt x="1509231" y="3272842"/>
                  </a:lnTo>
                  <a:lnTo>
                    <a:pt x="1540044" y="3235842"/>
                  </a:lnTo>
                  <a:lnTo>
                    <a:pt x="1569922" y="3198141"/>
                  </a:lnTo>
                  <a:lnTo>
                    <a:pt x="1598854" y="3159757"/>
                  </a:lnTo>
                  <a:lnTo>
                    <a:pt x="1626830" y="3120711"/>
                  </a:lnTo>
                  <a:lnTo>
                    <a:pt x="1653840" y="3081021"/>
                  </a:lnTo>
                  <a:lnTo>
                    <a:pt x="1679872" y="3040705"/>
                  </a:lnTo>
                  <a:lnTo>
                    <a:pt x="1704916" y="2999783"/>
                  </a:lnTo>
                  <a:lnTo>
                    <a:pt x="1728962" y="2958274"/>
                  </a:lnTo>
                  <a:lnTo>
                    <a:pt x="1751998" y="2916196"/>
                  </a:lnTo>
                  <a:lnTo>
                    <a:pt x="1774014" y="2873569"/>
                  </a:lnTo>
                  <a:lnTo>
                    <a:pt x="1795000" y="2830411"/>
                  </a:lnTo>
                  <a:lnTo>
                    <a:pt x="1814944" y="2786741"/>
                  </a:lnTo>
                  <a:lnTo>
                    <a:pt x="1833837" y="2742579"/>
                  </a:lnTo>
                  <a:lnTo>
                    <a:pt x="1851667" y="2697942"/>
                  </a:lnTo>
                  <a:lnTo>
                    <a:pt x="1868423" y="2652851"/>
                  </a:lnTo>
                  <a:lnTo>
                    <a:pt x="1884097" y="2607323"/>
                  </a:lnTo>
                  <a:lnTo>
                    <a:pt x="1898675" y="2561378"/>
                  </a:lnTo>
                  <a:lnTo>
                    <a:pt x="1912148" y="2515035"/>
                  </a:lnTo>
                  <a:lnTo>
                    <a:pt x="1924506" y="2468312"/>
                  </a:lnTo>
                  <a:lnTo>
                    <a:pt x="1935737" y="2421229"/>
                  </a:lnTo>
                  <a:lnTo>
                    <a:pt x="1945832" y="2373804"/>
                  </a:lnTo>
                  <a:lnTo>
                    <a:pt x="1954778" y="2326056"/>
                  </a:lnTo>
                  <a:lnTo>
                    <a:pt x="1962566" y="2278005"/>
                  </a:lnTo>
                  <a:lnTo>
                    <a:pt x="1969186" y="2229668"/>
                  </a:lnTo>
                  <a:lnTo>
                    <a:pt x="1974625" y="2181066"/>
                  </a:lnTo>
                  <a:lnTo>
                    <a:pt x="1978875" y="2132217"/>
                  </a:lnTo>
                  <a:lnTo>
                    <a:pt x="1981923" y="2083139"/>
                  </a:lnTo>
                  <a:lnTo>
                    <a:pt x="1983760" y="2033852"/>
                  </a:lnTo>
                  <a:lnTo>
                    <a:pt x="1984375" y="1984374"/>
                  </a:lnTo>
                  <a:lnTo>
                    <a:pt x="1983800" y="1936158"/>
                  </a:lnTo>
                  <a:lnTo>
                    <a:pt x="1982086" y="1888224"/>
                  </a:lnTo>
                  <a:lnTo>
                    <a:pt x="1979245" y="1840585"/>
                  </a:lnTo>
                  <a:lnTo>
                    <a:pt x="1975290" y="1793255"/>
                  </a:lnTo>
                  <a:lnTo>
                    <a:pt x="1970234" y="1746246"/>
                  </a:lnTo>
                  <a:lnTo>
                    <a:pt x="1964090" y="1699572"/>
                  </a:lnTo>
                  <a:lnTo>
                    <a:pt x="1956872" y="1653245"/>
                  </a:lnTo>
                  <a:lnTo>
                    <a:pt x="1948591" y="1607278"/>
                  </a:lnTo>
                  <a:lnTo>
                    <a:pt x="1939262" y="1561684"/>
                  </a:lnTo>
                  <a:lnTo>
                    <a:pt x="1928896" y="1516477"/>
                  </a:lnTo>
                  <a:lnTo>
                    <a:pt x="1917508" y="1471670"/>
                  </a:lnTo>
                  <a:lnTo>
                    <a:pt x="1905110" y="1427274"/>
                  </a:lnTo>
                  <a:lnTo>
                    <a:pt x="1891714" y="1383304"/>
                  </a:lnTo>
                  <a:lnTo>
                    <a:pt x="1877335" y="1339772"/>
                  </a:lnTo>
                  <a:lnTo>
                    <a:pt x="1861985" y="1296692"/>
                  </a:lnTo>
                  <a:lnTo>
                    <a:pt x="1845677" y="1254076"/>
                  </a:lnTo>
                  <a:lnTo>
                    <a:pt x="1828424" y="1211937"/>
                  </a:lnTo>
                  <a:lnTo>
                    <a:pt x="1810240" y="1170288"/>
                  </a:lnTo>
                  <a:lnTo>
                    <a:pt x="1791136" y="1129143"/>
                  </a:lnTo>
                  <a:lnTo>
                    <a:pt x="1771126" y="1088513"/>
                  </a:lnTo>
                  <a:lnTo>
                    <a:pt x="1750223" y="1048413"/>
                  </a:lnTo>
                  <a:lnTo>
                    <a:pt x="1728441" y="1008856"/>
                  </a:lnTo>
                  <a:lnTo>
                    <a:pt x="1705791" y="969853"/>
                  </a:lnTo>
                  <a:lnTo>
                    <a:pt x="1682287" y="931419"/>
                  </a:lnTo>
                  <a:lnTo>
                    <a:pt x="1657943" y="893565"/>
                  </a:lnTo>
                  <a:lnTo>
                    <a:pt x="1632770" y="856306"/>
                  </a:lnTo>
                  <a:lnTo>
                    <a:pt x="1606783" y="819655"/>
                  </a:lnTo>
                  <a:lnTo>
                    <a:pt x="1579993" y="783623"/>
                  </a:lnTo>
                  <a:lnTo>
                    <a:pt x="1552415" y="748224"/>
                  </a:lnTo>
                  <a:lnTo>
                    <a:pt x="1524061" y="713472"/>
                  </a:lnTo>
                  <a:lnTo>
                    <a:pt x="1494943" y="679379"/>
                  </a:lnTo>
                  <a:lnTo>
                    <a:pt x="1465076" y="645957"/>
                  </a:lnTo>
                  <a:lnTo>
                    <a:pt x="1434471" y="613221"/>
                  </a:lnTo>
                  <a:lnTo>
                    <a:pt x="1403143" y="581183"/>
                  </a:lnTo>
                  <a:lnTo>
                    <a:pt x="1371104" y="549856"/>
                  </a:lnTo>
                  <a:lnTo>
                    <a:pt x="1338366" y="519253"/>
                  </a:lnTo>
                  <a:lnTo>
                    <a:pt x="1304944" y="489388"/>
                  </a:lnTo>
                  <a:lnTo>
                    <a:pt x="1270850" y="460272"/>
                  </a:lnTo>
                  <a:lnTo>
                    <a:pt x="1236096" y="431919"/>
                  </a:lnTo>
                  <a:lnTo>
                    <a:pt x="1200697" y="404343"/>
                  </a:lnTo>
                  <a:lnTo>
                    <a:pt x="1164664" y="377555"/>
                  </a:lnTo>
                  <a:lnTo>
                    <a:pt x="1128012" y="351569"/>
                  </a:lnTo>
                  <a:lnTo>
                    <a:pt x="1090753" y="326398"/>
                  </a:lnTo>
                  <a:lnTo>
                    <a:pt x="1052899" y="302056"/>
                  </a:lnTo>
                  <a:lnTo>
                    <a:pt x="1014465" y="278554"/>
                  </a:lnTo>
                  <a:lnTo>
                    <a:pt x="975462" y="255906"/>
                  </a:lnTo>
                  <a:lnTo>
                    <a:pt x="935904" y="234126"/>
                  </a:lnTo>
                  <a:lnTo>
                    <a:pt x="895805" y="213225"/>
                  </a:lnTo>
                  <a:lnTo>
                    <a:pt x="855176" y="193217"/>
                  </a:lnTo>
                  <a:lnTo>
                    <a:pt x="814031" y="174115"/>
                  </a:lnTo>
                  <a:lnTo>
                    <a:pt x="772384" y="155932"/>
                  </a:lnTo>
                  <a:lnTo>
                    <a:pt x="730246" y="138681"/>
                  </a:lnTo>
                  <a:lnTo>
                    <a:pt x="687631" y="122374"/>
                  </a:lnTo>
                  <a:lnTo>
                    <a:pt x="644552" y="107026"/>
                  </a:lnTo>
                  <a:lnTo>
                    <a:pt x="601022" y="92648"/>
                  </a:lnTo>
                  <a:lnTo>
                    <a:pt x="557054" y="79255"/>
                  </a:lnTo>
                  <a:lnTo>
                    <a:pt x="512661" y="66858"/>
                  </a:lnTo>
                  <a:lnTo>
                    <a:pt x="467856" y="55471"/>
                  </a:lnTo>
                  <a:lnTo>
                    <a:pt x="422652" y="45107"/>
                  </a:lnTo>
                  <a:lnTo>
                    <a:pt x="377061" y="35778"/>
                  </a:lnTo>
                  <a:lnTo>
                    <a:pt x="331098" y="27499"/>
                  </a:lnTo>
                  <a:lnTo>
                    <a:pt x="284774" y="20281"/>
                  </a:lnTo>
                  <a:lnTo>
                    <a:pt x="238104" y="14138"/>
                  </a:lnTo>
                  <a:lnTo>
                    <a:pt x="191099" y="9083"/>
                  </a:lnTo>
                  <a:lnTo>
                    <a:pt x="143773" y="5128"/>
                  </a:lnTo>
                  <a:lnTo>
                    <a:pt x="96140" y="2288"/>
                  </a:lnTo>
                  <a:lnTo>
                    <a:pt x="48211" y="574"/>
                  </a:lnTo>
                  <a:lnTo>
                    <a:pt x="0"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8835771" y="1865757"/>
              <a:ext cx="1984375" cy="3681729"/>
            </a:xfrm>
            <a:custGeom>
              <a:avLst/>
              <a:gdLst/>
              <a:ahLst/>
              <a:cxnLst/>
              <a:rect l="l" t="t" r="r" b="b"/>
              <a:pathLst>
                <a:path w="1984375" h="3681729">
                  <a:moveTo>
                    <a:pt x="0" y="0"/>
                  </a:moveTo>
                  <a:lnTo>
                    <a:pt x="48211" y="574"/>
                  </a:lnTo>
                  <a:lnTo>
                    <a:pt x="96140" y="2288"/>
                  </a:lnTo>
                  <a:lnTo>
                    <a:pt x="143773" y="5128"/>
                  </a:lnTo>
                  <a:lnTo>
                    <a:pt x="191099" y="9083"/>
                  </a:lnTo>
                  <a:lnTo>
                    <a:pt x="238104" y="14138"/>
                  </a:lnTo>
                  <a:lnTo>
                    <a:pt x="284774" y="20281"/>
                  </a:lnTo>
                  <a:lnTo>
                    <a:pt x="331098" y="27499"/>
                  </a:lnTo>
                  <a:lnTo>
                    <a:pt x="377061" y="35778"/>
                  </a:lnTo>
                  <a:lnTo>
                    <a:pt x="422652" y="45107"/>
                  </a:lnTo>
                  <a:lnTo>
                    <a:pt x="467856" y="55471"/>
                  </a:lnTo>
                  <a:lnTo>
                    <a:pt x="512661" y="66858"/>
                  </a:lnTo>
                  <a:lnTo>
                    <a:pt x="557054" y="79255"/>
                  </a:lnTo>
                  <a:lnTo>
                    <a:pt x="601022" y="92648"/>
                  </a:lnTo>
                  <a:lnTo>
                    <a:pt x="644552" y="107026"/>
                  </a:lnTo>
                  <a:lnTo>
                    <a:pt x="687631" y="122374"/>
                  </a:lnTo>
                  <a:lnTo>
                    <a:pt x="730246" y="138681"/>
                  </a:lnTo>
                  <a:lnTo>
                    <a:pt x="772384" y="155932"/>
                  </a:lnTo>
                  <a:lnTo>
                    <a:pt x="814031" y="174115"/>
                  </a:lnTo>
                  <a:lnTo>
                    <a:pt x="855176" y="193217"/>
                  </a:lnTo>
                  <a:lnTo>
                    <a:pt x="895805" y="213225"/>
                  </a:lnTo>
                  <a:lnTo>
                    <a:pt x="935904" y="234126"/>
                  </a:lnTo>
                  <a:lnTo>
                    <a:pt x="975462" y="255906"/>
                  </a:lnTo>
                  <a:lnTo>
                    <a:pt x="1014465" y="278554"/>
                  </a:lnTo>
                  <a:lnTo>
                    <a:pt x="1052899" y="302056"/>
                  </a:lnTo>
                  <a:lnTo>
                    <a:pt x="1090753" y="326398"/>
                  </a:lnTo>
                  <a:lnTo>
                    <a:pt x="1128012" y="351569"/>
                  </a:lnTo>
                  <a:lnTo>
                    <a:pt x="1164664" y="377555"/>
                  </a:lnTo>
                  <a:lnTo>
                    <a:pt x="1200697" y="404343"/>
                  </a:lnTo>
                  <a:lnTo>
                    <a:pt x="1236096" y="431919"/>
                  </a:lnTo>
                  <a:lnTo>
                    <a:pt x="1270850" y="460272"/>
                  </a:lnTo>
                  <a:lnTo>
                    <a:pt x="1304944" y="489388"/>
                  </a:lnTo>
                  <a:lnTo>
                    <a:pt x="1338366" y="519253"/>
                  </a:lnTo>
                  <a:lnTo>
                    <a:pt x="1371104" y="549856"/>
                  </a:lnTo>
                  <a:lnTo>
                    <a:pt x="1403143" y="581183"/>
                  </a:lnTo>
                  <a:lnTo>
                    <a:pt x="1434471" y="613221"/>
                  </a:lnTo>
                  <a:lnTo>
                    <a:pt x="1465076" y="645957"/>
                  </a:lnTo>
                  <a:lnTo>
                    <a:pt x="1494943" y="679379"/>
                  </a:lnTo>
                  <a:lnTo>
                    <a:pt x="1524061" y="713472"/>
                  </a:lnTo>
                  <a:lnTo>
                    <a:pt x="1552415" y="748224"/>
                  </a:lnTo>
                  <a:lnTo>
                    <a:pt x="1579993" y="783623"/>
                  </a:lnTo>
                  <a:lnTo>
                    <a:pt x="1606783" y="819655"/>
                  </a:lnTo>
                  <a:lnTo>
                    <a:pt x="1632770" y="856306"/>
                  </a:lnTo>
                  <a:lnTo>
                    <a:pt x="1657943" y="893565"/>
                  </a:lnTo>
                  <a:lnTo>
                    <a:pt x="1682287" y="931419"/>
                  </a:lnTo>
                  <a:lnTo>
                    <a:pt x="1705791" y="969853"/>
                  </a:lnTo>
                  <a:lnTo>
                    <a:pt x="1728441" y="1008856"/>
                  </a:lnTo>
                  <a:lnTo>
                    <a:pt x="1750223" y="1048413"/>
                  </a:lnTo>
                  <a:lnTo>
                    <a:pt x="1771126" y="1088513"/>
                  </a:lnTo>
                  <a:lnTo>
                    <a:pt x="1791136" y="1129143"/>
                  </a:lnTo>
                  <a:lnTo>
                    <a:pt x="1810240" y="1170288"/>
                  </a:lnTo>
                  <a:lnTo>
                    <a:pt x="1828424" y="1211937"/>
                  </a:lnTo>
                  <a:lnTo>
                    <a:pt x="1845677" y="1254076"/>
                  </a:lnTo>
                  <a:lnTo>
                    <a:pt x="1861985" y="1296692"/>
                  </a:lnTo>
                  <a:lnTo>
                    <a:pt x="1877335" y="1339772"/>
                  </a:lnTo>
                  <a:lnTo>
                    <a:pt x="1891714" y="1383304"/>
                  </a:lnTo>
                  <a:lnTo>
                    <a:pt x="1905110" y="1427274"/>
                  </a:lnTo>
                  <a:lnTo>
                    <a:pt x="1917508" y="1471670"/>
                  </a:lnTo>
                  <a:lnTo>
                    <a:pt x="1928896" y="1516477"/>
                  </a:lnTo>
                  <a:lnTo>
                    <a:pt x="1939262" y="1561684"/>
                  </a:lnTo>
                  <a:lnTo>
                    <a:pt x="1948591" y="1607278"/>
                  </a:lnTo>
                  <a:lnTo>
                    <a:pt x="1956872" y="1653245"/>
                  </a:lnTo>
                  <a:lnTo>
                    <a:pt x="1964090" y="1699572"/>
                  </a:lnTo>
                  <a:lnTo>
                    <a:pt x="1970234" y="1746246"/>
                  </a:lnTo>
                  <a:lnTo>
                    <a:pt x="1975290" y="1793255"/>
                  </a:lnTo>
                  <a:lnTo>
                    <a:pt x="1979245" y="1840585"/>
                  </a:lnTo>
                  <a:lnTo>
                    <a:pt x="1982086" y="1888224"/>
                  </a:lnTo>
                  <a:lnTo>
                    <a:pt x="1983800" y="1936158"/>
                  </a:lnTo>
                  <a:lnTo>
                    <a:pt x="1984375" y="1984374"/>
                  </a:lnTo>
                  <a:lnTo>
                    <a:pt x="1983760" y="2033852"/>
                  </a:lnTo>
                  <a:lnTo>
                    <a:pt x="1981923" y="2083139"/>
                  </a:lnTo>
                  <a:lnTo>
                    <a:pt x="1978875" y="2132217"/>
                  </a:lnTo>
                  <a:lnTo>
                    <a:pt x="1974625" y="2181066"/>
                  </a:lnTo>
                  <a:lnTo>
                    <a:pt x="1969186" y="2229668"/>
                  </a:lnTo>
                  <a:lnTo>
                    <a:pt x="1962566" y="2278005"/>
                  </a:lnTo>
                  <a:lnTo>
                    <a:pt x="1954778" y="2326056"/>
                  </a:lnTo>
                  <a:lnTo>
                    <a:pt x="1945832" y="2373804"/>
                  </a:lnTo>
                  <a:lnTo>
                    <a:pt x="1935737" y="2421229"/>
                  </a:lnTo>
                  <a:lnTo>
                    <a:pt x="1924506" y="2468312"/>
                  </a:lnTo>
                  <a:lnTo>
                    <a:pt x="1912148" y="2515035"/>
                  </a:lnTo>
                  <a:lnTo>
                    <a:pt x="1898675" y="2561378"/>
                  </a:lnTo>
                  <a:lnTo>
                    <a:pt x="1884097" y="2607323"/>
                  </a:lnTo>
                  <a:lnTo>
                    <a:pt x="1868423" y="2652851"/>
                  </a:lnTo>
                  <a:lnTo>
                    <a:pt x="1851667" y="2697942"/>
                  </a:lnTo>
                  <a:lnTo>
                    <a:pt x="1833837" y="2742579"/>
                  </a:lnTo>
                  <a:lnTo>
                    <a:pt x="1814944" y="2786741"/>
                  </a:lnTo>
                  <a:lnTo>
                    <a:pt x="1795000" y="2830411"/>
                  </a:lnTo>
                  <a:lnTo>
                    <a:pt x="1774014" y="2873569"/>
                  </a:lnTo>
                  <a:lnTo>
                    <a:pt x="1751998" y="2916196"/>
                  </a:lnTo>
                  <a:lnTo>
                    <a:pt x="1728962" y="2958274"/>
                  </a:lnTo>
                  <a:lnTo>
                    <a:pt x="1704916" y="2999783"/>
                  </a:lnTo>
                  <a:lnTo>
                    <a:pt x="1679872" y="3040705"/>
                  </a:lnTo>
                  <a:lnTo>
                    <a:pt x="1653840" y="3081021"/>
                  </a:lnTo>
                  <a:lnTo>
                    <a:pt x="1626830" y="3120711"/>
                  </a:lnTo>
                  <a:lnTo>
                    <a:pt x="1598854" y="3159757"/>
                  </a:lnTo>
                  <a:lnTo>
                    <a:pt x="1569922" y="3198141"/>
                  </a:lnTo>
                  <a:lnTo>
                    <a:pt x="1540044" y="3235842"/>
                  </a:lnTo>
                  <a:lnTo>
                    <a:pt x="1509231" y="3272842"/>
                  </a:lnTo>
                  <a:lnTo>
                    <a:pt x="1477495" y="3309123"/>
                  </a:lnTo>
                  <a:lnTo>
                    <a:pt x="1444844" y="3344666"/>
                  </a:lnTo>
                  <a:lnTo>
                    <a:pt x="1411291" y="3379450"/>
                  </a:lnTo>
                  <a:lnTo>
                    <a:pt x="1376846" y="3413459"/>
                  </a:lnTo>
                  <a:lnTo>
                    <a:pt x="1341519" y="3446672"/>
                  </a:lnTo>
                  <a:lnTo>
                    <a:pt x="1305321" y="3479070"/>
                  </a:lnTo>
                  <a:lnTo>
                    <a:pt x="1268263" y="3510636"/>
                  </a:lnTo>
                  <a:lnTo>
                    <a:pt x="1230356" y="3541350"/>
                  </a:lnTo>
                  <a:lnTo>
                    <a:pt x="1191609" y="3571192"/>
                  </a:lnTo>
                  <a:lnTo>
                    <a:pt x="1152034" y="3600145"/>
                  </a:lnTo>
                  <a:lnTo>
                    <a:pt x="1111641" y="3628189"/>
                  </a:lnTo>
                  <a:lnTo>
                    <a:pt x="1070442" y="3655306"/>
                  </a:lnTo>
                  <a:lnTo>
                    <a:pt x="1028446" y="3681476"/>
                  </a:lnTo>
                  <a:lnTo>
                    <a:pt x="0" y="1984374"/>
                  </a:lnTo>
                  <a:lnTo>
                    <a:pt x="0" y="0"/>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7026402" y="3850132"/>
              <a:ext cx="2837815" cy="1985010"/>
            </a:xfrm>
            <a:custGeom>
              <a:avLst/>
              <a:gdLst/>
              <a:ahLst/>
              <a:cxnLst/>
              <a:rect l="l" t="t" r="r" b="b"/>
              <a:pathLst>
                <a:path w="2837815" h="1985010">
                  <a:moveTo>
                    <a:pt x="1809369" y="0"/>
                  </a:moveTo>
                  <a:lnTo>
                    <a:pt x="0" y="814832"/>
                  </a:lnTo>
                  <a:lnTo>
                    <a:pt x="20344" y="858627"/>
                  </a:lnTo>
                  <a:lnTo>
                    <a:pt x="41749" y="901911"/>
                  </a:lnTo>
                  <a:lnTo>
                    <a:pt x="64209" y="944658"/>
                  </a:lnTo>
                  <a:lnTo>
                    <a:pt x="87717" y="986844"/>
                  </a:lnTo>
                  <a:lnTo>
                    <a:pt x="112268" y="1028446"/>
                  </a:lnTo>
                  <a:lnTo>
                    <a:pt x="137750" y="1069383"/>
                  </a:lnTo>
                  <a:lnTo>
                    <a:pt x="164060" y="1109488"/>
                  </a:lnTo>
                  <a:lnTo>
                    <a:pt x="191181" y="1148756"/>
                  </a:lnTo>
                  <a:lnTo>
                    <a:pt x="219095" y="1187184"/>
                  </a:lnTo>
                  <a:lnTo>
                    <a:pt x="247783" y="1224766"/>
                  </a:lnTo>
                  <a:lnTo>
                    <a:pt x="277229" y="1261499"/>
                  </a:lnTo>
                  <a:lnTo>
                    <a:pt x="307413" y="1297377"/>
                  </a:lnTo>
                  <a:lnTo>
                    <a:pt x="338319" y="1332397"/>
                  </a:lnTo>
                  <a:lnTo>
                    <a:pt x="369929" y="1366554"/>
                  </a:lnTo>
                  <a:lnTo>
                    <a:pt x="402224" y="1399844"/>
                  </a:lnTo>
                  <a:lnTo>
                    <a:pt x="435186" y="1432262"/>
                  </a:lnTo>
                  <a:lnTo>
                    <a:pt x="468799" y="1463804"/>
                  </a:lnTo>
                  <a:lnTo>
                    <a:pt x="503044" y="1494466"/>
                  </a:lnTo>
                  <a:lnTo>
                    <a:pt x="537903" y="1524244"/>
                  </a:lnTo>
                  <a:lnTo>
                    <a:pt x="573358" y="1553132"/>
                  </a:lnTo>
                  <a:lnTo>
                    <a:pt x="609392" y="1581127"/>
                  </a:lnTo>
                  <a:lnTo>
                    <a:pt x="645987" y="1608223"/>
                  </a:lnTo>
                  <a:lnTo>
                    <a:pt x="683125" y="1634418"/>
                  </a:lnTo>
                  <a:lnTo>
                    <a:pt x="720787" y="1659706"/>
                  </a:lnTo>
                  <a:lnTo>
                    <a:pt x="758957" y="1684083"/>
                  </a:lnTo>
                  <a:lnTo>
                    <a:pt x="797616" y="1707545"/>
                  </a:lnTo>
                  <a:lnTo>
                    <a:pt x="836747" y="1730086"/>
                  </a:lnTo>
                  <a:lnTo>
                    <a:pt x="876331" y="1751704"/>
                  </a:lnTo>
                  <a:lnTo>
                    <a:pt x="916351" y="1772394"/>
                  </a:lnTo>
                  <a:lnTo>
                    <a:pt x="956789" y="1792150"/>
                  </a:lnTo>
                  <a:lnTo>
                    <a:pt x="997627" y="1810969"/>
                  </a:lnTo>
                  <a:lnTo>
                    <a:pt x="1038847" y="1828847"/>
                  </a:lnTo>
                  <a:lnTo>
                    <a:pt x="1080432" y="1845779"/>
                  </a:lnTo>
                  <a:lnTo>
                    <a:pt x="1122364" y="1861760"/>
                  </a:lnTo>
                  <a:lnTo>
                    <a:pt x="1164624" y="1876787"/>
                  </a:lnTo>
                  <a:lnTo>
                    <a:pt x="1207195" y="1890854"/>
                  </a:lnTo>
                  <a:lnTo>
                    <a:pt x="1250059" y="1903958"/>
                  </a:lnTo>
                  <a:lnTo>
                    <a:pt x="1293198" y="1916094"/>
                  </a:lnTo>
                  <a:lnTo>
                    <a:pt x="1336595" y="1927258"/>
                  </a:lnTo>
                  <a:lnTo>
                    <a:pt x="1380231" y="1937445"/>
                  </a:lnTo>
                  <a:lnTo>
                    <a:pt x="1424089" y="1946651"/>
                  </a:lnTo>
                  <a:lnTo>
                    <a:pt x="1468151" y="1954872"/>
                  </a:lnTo>
                  <a:lnTo>
                    <a:pt x="1512399" y="1962103"/>
                  </a:lnTo>
                  <a:lnTo>
                    <a:pt x="1556815" y="1968340"/>
                  </a:lnTo>
                  <a:lnTo>
                    <a:pt x="1601381" y="1973579"/>
                  </a:lnTo>
                  <a:lnTo>
                    <a:pt x="1646080" y="1977814"/>
                  </a:lnTo>
                  <a:lnTo>
                    <a:pt x="1690893" y="1981043"/>
                  </a:lnTo>
                  <a:lnTo>
                    <a:pt x="1735803" y="1983260"/>
                  </a:lnTo>
                  <a:lnTo>
                    <a:pt x="1780792" y="1984460"/>
                  </a:lnTo>
                  <a:lnTo>
                    <a:pt x="1825842" y="1984641"/>
                  </a:lnTo>
                  <a:lnTo>
                    <a:pt x="1870935" y="1983796"/>
                  </a:lnTo>
                  <a:lnTo>
                    <a:pt x="1916054" y="1981923"/>
                  </a:lnTo>
                  <a:lnTo>
                    <a:pt x="1961180" y="1979016"/>
                  </a:lnTo>
                  <a:lnTo>
                    <a:pt x="2006296" y="1975071"/>
                  </a:lnTo>
                  <a:lnTo>
                    <a:pt x="2051384" y="1970084"/>
                  </a:lnTo>
                  <a:lnTo>
                    <a:pt x="2096426" y="1964050"/>
                  </a:lnTo>
                  <a:lnTo>
                    <a:pt x="2141404" y="1956965"/>
                  </a:lnTo>
                  <a:lnTo>
                    <a:pt x="2186301" y="1948825"/>
                  </a:lnTo>
                  <a:lnTo>
                    <a:pt x="2231098" y="1939625"/>
                  </a:lnTo>
                  <a:lnTo>
                    <a:pt x="2275777" y="1929361"/>
                  </a:lnTo>
                  <a:lnTo>
                    <a:pt x="2320322" y="1918028"/>
                  </a:lnTo>
                  <a:lnTo>
                    <a:pt x="2364713" y="1905623"/>
                  </a:lnTo>
                  <a:lnTo>
                    <a:pt x="2408934" y="1892140"/>
                  </a:lnTo>
                  <a:lnTo>
                    <a:pt x="2452965" y="1877576"/>
                  </a:lnTo>
                  <a:lnTo>
                    <a:pt x="2496790" y="1861925"/>
                  </a:lnTo>
                  <a:lnTo>
                    <a:pt x="2540391" y="1845185"/>
                  </a:lnTo>
                  <a:lnTo>
                    <a:pt x="2583750" y="1827349"/>
                  </a:lnTo>
                  <a:lnTo>
                    <a:pt x="2626848" y="1808414"/>
                  </a:lnTo>
                  <a:lnTo>
                    <a:pt x="2669669" y="1788376"/>
                  </a:lnTo>
                  <a:lnTo>
                    <a:pt x="2712193" y="1767230"/>
                  </a:lnTo>
                  <a:lnTo>
                    <a:pt x="2754405" y="1744972"/>
                  </a:lnTo>
                  <a:lnTo>
                    <a:pt x="2796284" y="1721597"/>
                  </a:lnTo>
                  <a:lnTo>
                    <a:pt x="2837815" y="1697101"/>
                  </a:lnTo>
                  <a:lnTo>
                    <a:pt x="1809369" y="0"/>
                  </a:lnTo>
                  <a:close/>
                </a:path>
              </a:pathLst>
            </a:custGeom>
            <a:solidFill>
              <a:srgbClr val="A4A4A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7026402" y="3850132"/>
              <a:ext cx="2837815" cy="1985010"/>
            </a:xfrm>
            <a:custGeom>
              <a:avLst/>
              <a:gdLst/>
              <a:ahLst/>
              <a:cxnLst/>
              <a:rect l="l" t="t" r="r" b="b"/>
              <a:pathLst>
                <a:path w="2837815" h="1985010">
                  <a:moveTo>
                    <a:pt x="2837815" y="1697101"/>
                  </a:moveTo>
                  <a:lnTo>
                    <a:pt x="2796284" y="1721597"/>
                  </a:lnTo>
                  <a:lnTo>
                    <a:pt x="2754405" y="1744972"/>
                  </a:lnTo>
                  <a:lnTo>
                    <a:pt x="2712193" y="1767230"/>
                  </a:lnTo>
                  <a:lnTo>
                    <a:pt x="2669669" y="1788376"/>
                  </a:lnTo>
                  <a:lnTo>
                    <a:pt x="2626848" y="1808414"/>
                  </a:lnTo>
                  <a:lnTo>
                    <a:pt x="2583750" y="1827349"/>
                  </a:lnTo>
                  <a:lnTo>
                    <a:pt x="2540391" y="1845185"/>
                  </a:lnTo>
                  <a:lnTo>
                    <a:pt x="2496790" y="1861925"/>
                  </a:lnTo>
                  <a:lnTo>
                    <a:pt x="2452965" y="1877576"/>
                  </a:lnTo>
                  <a:lnTo>
                    <a:pt x="2408934" y="1892140"/>
                  </a:lnTo>
                  <a:lnTo>
                    <a:pt x="2364713" y="1905623"/>
                  </a:lnTo>
                  <a:lnTo>
                    <a:pt x="2320322" y="1918028"/>
                  </a:lnTo>
                  <a:lnTo>
                    <a:pt x="2275777" y="1929361"/>
                  </a:lnTo>
                  <a:lnTo>
                    <a:pt x="2231098" y="1939625"/>
                  </a:lnTo>
                  <a:lnTo>
                    <a:pt x="2186301" y="1948825"/>
                  </a:lnTo>
                  <a:lnTo>
                    <a:pt x="2141404" y="1956965"/>
                  </a:lnTo>
                  <a:lnTo>
                    <a:pt x="2096426" y="1964050"/>
                  </a:lnTo>
                  <a:lnTo>
                    <a:pt x="2051384" y="1970084"/>
                  </a:lnTo>
                  <a:lnTo>
                    <a:pt x="2006296" y="1975071"/>
                  </a:lnTo>
                  <a:lnTo>
                    <a:pt x="1961180" y="1979016"/>
                  </a:lnTo>
                  <a:lnTo>
                    <a:pt x="1916054" y="1981923"/>
                  </a:lnTo>
                  <a:lnTo>
                    <a:pt x="1870935" y="1983796"/>
                  </a:lnTo>
                  <a:lnTo>
                    <a:pt x="1825842" y="1984641"/>
                  </a:lnTo>
                  <a:lnTo>
                    <a:pt x="1780792" y="1984460"/>
                  </a:lnTo>
                  <a:lnTo>
                    <a:pt x="1735803" y="1983260"/>
                  </a:lnTo>
                  <a:lnTo>
                    <a:pt x="1690893" y="1981043"/>
                  </a:lnTo>
                  <a:lnTo>
                    <a:pt x="1646080" y="1977814"/>
                  </a:lnTo>
                  <a:lnTo>
                    <a:pt x="1601381" y="1973579"/>
                  </a:lnTo>
                  <a:lnTo>
                    <a:pt x="1556815" y="1968340"/>
                  </a:lnTo>
                  <a:lnTo>
                    <a:pt x="1512399" y="1962103"/>
                  </a:lnTo>
                  <a:lnTo>
                    <a:pt x="1468151" y="1954872"/>
                  </a:lnTo>
                  <a:lnTo>
                    <a:pt x="1424089" y="1946651"/>
                  </a:lnTo>
                  <a:lnTo>
                    <a:pt x="1380231" y="1937445"/>
                  </a:lnTo>
                  <a:lnTo>
                    <a:pt x="1336595" y="1927258"/>
                  </a:lnTo>
                  <a:lnTo>
                    <a:pt x="1293198" y="1916094"/>
                  </a:lnTo>
                  <a:lnTo>
                    <a:pt x="1250059" y="1903958"/>
                  </a:lnTo>
                  <a:lnTo>
                    <a:pt x="1207195" y="1890854"/>
                  </a:lnTo>
                  <a:lnTo>
                    <a:pt x="1164624" y="1876787"/>
                  </a:lnTo>
                  <a:lnTo>
                    <a:pt x="1122364" y="1861760"/>
                  </a:lnTo>
                  <a:lnTo>
                    <a:pt x="1080432" y="1845779"/>
                  </a:lnTo>
                  <a:lnTo>
                    <a:pt x="1038847" y="1828847"/>
                  </a:lnTo>
                  <a:lnTo>
                    <a:pt x="997627" y="1810969"/>
                  </a:lnTo>
                  <a:lnTo>
                    <a:pt x="956789" y="1792150"/>
                  </a:lnTo>
                  <a:lnTo>
                    <a:pt x="916351" y="1772394"/>
                  </a:lnTo>
                  <a:lnTo>
                    <a:pt x="876331" y="1751704"/>
                  </a:lnTo>
                  <a:lnTo>
                    <a:pt x="836747" y="1730086"/>
                  </a:lnTo>
                  <a:lnTo>
                    <a:pt x="797616" y="1707545"/>
                  </a:lnTo>
                  <a:lnTo>
                    <a:pt x="758957" y="1684083"/>
                  </a:lnTo>
                  <a:lnTo>
                    <a:pt x="720787" y="1659706"/>
                  </a:lnTo>
                  <a:lnTo>
                    <a:pt x="683125" y="1634418"/>
                  </a:lnTo>
                  <a:lnTo>
                    <a:pt x="645987" y="1608223"/>
                  </a:lnTo>
                  <a:lnTo>
                    <a:pt x="609392" y="1581127"/>
                  </a:lnTo>
                  <a:lnTo>
                    <a:pt x="573358" y="1553132"/>
                  </a:lnTo>
                  <a:lnTo>
                    <a:pt x="537903" y="1524244"/>
                  </a:lnTo>
                  <a:lnTo>
                    <a:pt x="503044" y="1494466"/>
                  </a:lnTo>
                  <a:lnTo>
                    <a:pt x="468799" y="1463804"/>
                  </a:lnTo>
                  <a:lnTo>
                    <a:pt x="435186" y="1432262"/>
                  </a:lnTo>
                  <a:lnTo>
                    <a:pt x="402224" y="1399844"/>
                  </a:lnTo>
                  <a:lnTo>
                    <a:pt x="369929" y="1366554"/>
                  </a:lnTo>
                  <a:lnTo>
                    <a:pt x="338319" y="1332397"/>
                  </a:lnTo>
                  <a:lnTo>
                    <a:pt x="307413" y="1297377"/>
                  </a:lnTo>
                  <a:lnTo>
                    <a:pt x="277229" y="1261499"/>
                  </a:lnTo>
                  <a:lnTo>
                    <a:pt x="247783" y="1224766"/>
                  </a:lnTo>
                  <a:lnTo>
                    <a:pt x="219095" y="1187184"/>
                  </a:lnTo>
                  <a:lnTo>
                    <a:pt x="191181" y="1148756"/>
                  </a:lnTo>
                  <a:lnTo>
                    <a:pt x="164060" y="1109488"/>
                  </a:lnTo>
                  <a:lnTo>
                    <a:pt x="137750" y="1069383"/>
                  </a:lnTo>
                  <a:lnTo>
                    <a:pt x="112268" y="1028446"/>
                  </a:lnTo>
                  <a:lnTo>
                    <a:pt x="87717" y="986844"/>
                  </a:lnTo>
                  <a:lnTo>
                    <a:pt x="64209" y="944658"/>
                  </a:lnTo>
                  <a:lnTo>
                    <a:pt x="41749" y="901911"/>
                  </a:lnTo>
                  <a:lnTo>
                    <a:pt x="20344" y="858627"/>
                  </a:lnTo>
                  <a:lnTo>
                    <a:pt x="0" y="814832"/>
                  </a:lnTo>
                  <a:lnTo>
                    <a:pt x="1809369" y="0"/>
                  </a:lnTo>
                  <a:lnTo>
                    <a:pt x="2837815" y="1697101"/>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6850859" y="1865757"/>
              <a:ext cx="1985010" cy="2799715"/>
            </a:xfrm>
            <a:custGeom>
              <a:avLst/>
              <a:gdLst/>
              <a:ahLst/>
              <a:cxnLst/>
              <a:rect l="l" t="t" r="r" b="b"/>
              <a:pathLst>
                <a:path w="1985009" h="2799715">
                  <a:moveTo>
                    <a:pt x="1984911" y="0"/>
                  </a:moveTo>
                  <a:lnTo>
                    <a:pt x="1935373" y="618"/>
                  </a:lnTo>
                  <a:lnTo>
                    <a:pt x="1885924" y="2471"/>
                  </a:lnTo>
                  <a:lnTo>
                    <a:pt x="1836585" y="5554"/>
                  </a:lnTo>
                  <a:lnTo>
                    <a:pt x="1787379" y="9860"/>
                  </a:lnTo>
                  <a:lnTo>
                    <a:pt x="1738330" y="15387"/>
                  </a:lnTo>
                  <a:lnTo>
                    <a:pt x="1689459" y="22127"/>
                  </a:lnTo>
                  <a:lnTo>
                    <a:pt x="1640788" y="30077"/>
                  </a:lnTo>
                  <a:lnTo>
                    <a:pt x="1592341" y="39232"/>
                  </a:lnTo>
                  <a:lnTo>
                    <a:pt x="1544140" y="49586"/>
                  </a:lnTo>
                  <a:lnTo>
                    <a:pt x="1496207" y="61134"/>
                  </a:lnTo>
                  <a:lnTo>
                    <a:pt x="1448565" y="73872"/>
                  </a:lnTo>
                  <a:lnTo>
                    <a:pt x="1401236" y="87795"/>
                  </a:lnTo>
                  <a:lnTo>
                    <a:pt x="1354243" y="102898"/>
                  </a:lnTo>
                  <a:lnTo>
                    <a:pt x="1307609" y="119175"/>
                  </a:lnTo>
                  <a:lnTo>
                    <a:pt x="1261355" y="136622"/>
                  </a:lnTo>
                  <a:lnTo>
                    <a:pt x="1215504" y="155234"/>
                  </a:lnTo>
                  <a:lnTo>
                    <a:pt x="1170079" y="175005"/>
                  </a:lnTo>
                  <a:lnTo>
                    <a:pt x="1126350" y="195324"/>
                  </a:lnTo>
                  <a:lnTo>
                    <a:pt x="1083347" y="216566"/>
                  </a:lnTo>
                  <a:lnTo>
                    <a:pt x="1041075" y="238715"/>
                  </a:lnTo>
                  <a:lnTo>
                    <a:pt x="999543" y="261752"/>
                  </a:lnTo>
                  <a:lnTo>
                    <a:pt x="958755" y="285662"/>
                  </a:lnTo>
                  <a:lnTo>
                    <a:pt x="918718" y="310426"/>
                  </a:lnTo>
                  <a:lnTo>
                    <a:pt x="879440" y="336027"/>
                  </a:lnTo>
                  <a:lnTo>
                    <a:pt x="840926" y="362449"/>
                  </a:lnTo>
                  <a:lnTo>
                    <a:pt x="803184" y="389675"/>
                  </a:lnTo>
                  <a:lnTo>
                    <a:pt x="766219" y="417686"/>
                  </a:lnTo>
                  <a:lnTo>
                    <a:pt x="730038" y="446466"/>
                  </a:lnTo>
                  <a:lnTo>
                    <a:pt x="694647" y="475997"/>
                  </a:lnTo>
                  <a:lnTo>
                    <a:pt x="660054" y="506264"/>
                  </a:lnTo>
                  <a:lnTo>
                    <a:pt x="626265" y="537247"/>
                  </a:lnTo>
                  <a:lnTo>
                    <a:pt x="593285" y="568930"/>
                  </a:lnTo>
                  <a:lnTo>
                    <a:pt x="561123" y="601297"/>
                  </a:lnTo>
                  <a:lnTo>
                    <a:pt x="529783" y="634329"/>
                  </a:lnTo>
                  <a:lnTo>
                    <a:pt x="499273" y="668009"/>
                  </a:lnTo>
                  <a:lnTo>
                    <a:pt x="469600" y="702321"/>
                  </a:lnTo>
                  <a:lnTo>
                    <a:pt x="440769" y="737248"/>
                  </a:lnTo>
                  <a:lnTo>
                    <a:pt x="412787" y="772771"/>
                  </a:lnTo>
                  <a:lnTo>
                    <a:pt x="385661" y="808874"/>
                  </a:lnTo>
                  <a:lnTo>
                    <a:pt x="359397" y="845539"/>
                  </a:lnTo>
                  <a:lnTo>
                    <a:pt x="334002" y="882750"/>
                  </a:lnTo>
                  <a:lnTo>
                    <a:pt x="309482" y="920490"/>
                  </a:lnTo>
                  <a:lnTo>
                    <a:pt x="285845" y="958740"/>
                  </a:lnTo>
                  <a:lnTo>
                    <a:pt x="263095" y="997484"/>
                  </a:lnTo>
                  <a:lnTo>
                    <a:pt x="241240" y="1036705"/>
                  </a:lnTo>
                  <a:lnTo>
                    <a:pt x="220287" y="1076386"/>
                  </a:lnTo>
                  <a:lnTo>
                    <a:pt x="200241" y="1116509"/>
                  </a:lnTo>
                  <a:lnTo>
                    <a:pt x="181110" y="1157057"/>
                  </a:lnTo>
                  <a:lnTo>
                    <a:pt x="162899" y="1198013"/>
                  </a:lnTo>
                  <a:lnTo>
                    <a:pt x="145616" y="1239360"/>
                  </a:lnTo>
                  <a:lnTo>
                    <a:pt x="129267" y="1281080"/>
                  </a:lnTo>
                  <a:lnTo>
                    <a:pt x="113858" y="1323157"/>
                  </a:lnTo>
                  <a:lnTo>
                    <a:pt x="99396" y="1365573"/>
                  </a:lnTo>
                  <a:lnTo>
                    <a:pt x="85887" y="1408312"/>
                  </a:lnTo>
                  <a:lnTo>
                    <a:pt x="73339" y="1451355"/>
                  </a:lnTo>
                  <a:lnTo>
                    <a:pt x="61757" y="1494686"/>
                  </a:lnTo>
                  <a:lnTo>
                    <a:pt x="51147" y="1538287"/>
                  </a:lnTo>
                  <a:lnTo>
                    <a:pt x="41518" y="1582142"/>
                  </a:lnTo>
                  <a:lnTo>
                    <a:pt x="32874" y="1626233"/>
                  </a:lnTo>
                  <a:lnTo>
                    <a:pt x="25222" y="1670543"/>
                  </a:lnTo>
                  <a:lnTo>
                    <a:pt x="18570" y="1715055"/>
                  </a:lnTo>
                  <a:lnTo>
                    <a:pt x="12923" y="1759751"/>
                  </a:lnTo>
                  <a:lnTo>
                    <a:pt x="8288" y="1804615"/>
                  </a:lnTo>
                  <a:lnTo>
                    <a:pt x="4672" y="1849629"/>
                  </a:lnTo>
                  <a:lnTo>
                    <a:pt x="2081" y="1894776"/>
                  </a:lnTo>
                  <a:lnTo>
                    <a:pt x="521" y="1940039"/>
                  </a:lnTo>
                  <a:lnTo>
                    <a:pt x="0" y="1985401"/>
                  </a:lnTo>
                  <a:lnTo>
                    <a:pt x="522" y="2030845"/>
                  </a:lnTo>
                  <a:lnTo>
                    <a:pt x="2096" y="2076352"/>
                  </a:lnTo>
                  <a:lnTo>
                    <a:pt x="4728" y="2121907"/>
                  </a:lnTo>
                  <a:lnTo>
                    <a:pt x="8424" y="2167492"/>
                  </a:lnTo>
                  <a:lnTo>
                    <a:pt x="13190" y="2213090"/>
                  </a:lnTo>
                  <a:lnTo>
                    <a:pt x="19034" y="2258683"/>
                  </a:lnTo>
                  <a:lnTo>
                    <a:pt x="25961" y="2304255"/>
                  </a:lnTo>
                  <a:lnTo>
                    <a:pt x="33978" y="2349788"/>
                  </a:lnTo>
                  <a:lnTo>
                    <a:pt x="43092" y="2395265"/>
                  </a:lnTo>
                  <a:lnTo>
                    <a:pt x="53309" y="2440669"/>
                  </a:lnTo>
                  <a:lnTo>
                    <a:pt x="64636" y="2485982"/>
                  </a:lnTo>
                  <a:lnTo>
                    <a:pt x="77079" y="2531188"/>
                  </a:lnTo>
                  <a:lnTo>
                    <a:pt x="90645" y="2576270"/>
                  </a:lnTo>
                  <a:lnTo>
                    <a:pt x="105340" y="2621210"/>
                  </a:lnTo>
                  <a:lnTo>
                    <a:pt x="121171" y="2665990"/>
                  </a:lnTo>
                  <a:lnTo>
                    <a:pt x="138144" y="2710595"/>
                  </a:lnTo>
                  <a:lnTo>
                    <a:pt x="156265" y="2755006"/>
                  </a:lnTo>
                  <a:lnTo>
                    <a:pt x="175542" y="2799206"/>
                  </a:lnTo>
                  <a:lnTo>
                    <a:pt x="1984911" y="1984374"/>
                  </a:lnTo>
                  <a:lnTo>
                    <a:pt x="1984911"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6850859" y="1865757"/>
              <a:ext cx="1985010" cy="2799715"/>
            </a:xfrm>
            <a:custGeom>
              <a:avLst/>
              <a:gdLst/>
              <a:ahLst/>
              <a:cxnLst/>
              <a:rect l="l" t="t" r="r" b="b"/>
              <a:pathLst>
                <a:path w="1985009" h="2799715">
                  <a:moveTo>
                    <a:pt x="175542" y="2799206"/>
                  </a:moveTo>
                  <a:lnTo>
                    <a:pt x="156265" y="2755006"/>
                  </a:lnTo>
                  <a:lnTo>
                    <a:pt x="138144" y="2710595"/>
                  </a:lnTo>
                  <a:lnTo>
                    <a:pt x="121171" y="2665990"/>
                  </a:lnTo>
                  <a:lnTo>
                    <a:pt x="105340" y="2621210"/>
                  </a:lnTo>
                  <a:lnTo>
                    <a:pt x="90645" y="2576270"/>
                  </a:lnTo>
                  <a:lnTo>
                    <a:pt x="77079" y="2531188"/>
                  </a:lnTo>
                  <a:lnTo>
                    <a:pt x="64636" y="2485982"/>
                  </a:lnTo>
                  <a:lnTo>
                    <a:pt x="53309" y="2440669"/>
                  </a:lnTo>
                  <a:lnTo>
                    <a:pt x="43092" y="2395265"/>
                  </a:lnTo>
                  <a:lnTo>
                    <a:pt x="33978" y="2349788"/>
                  </a:lnTo>
                  <a:lnTo>
                    <a:pt x="25961" y="2304255"/>
                  </a:lnTo>
                  <a:lnTo>
                    <a:pt x="19034" y="2258683"/>
                  </a:lnTo>
                  <a:lnTo>
                    <a:pt x="13190" y="2213090"/>
                  </a:lnTo>
                  <a:lnTo>
                    <a:pt x="8424" y="2167492"/>
                  </a:lnTo>
                  <a:lnTo>
                    <a:pt x="4728" y="2121907"/>
                  </a:lnTo>
                  <a:lnTo>
                    <a:pt x="2096" y="2076352"/>
                  </a:lnTo>
                  <a:lnTo>
                    <a:pt x="522" y="2030845"/>
                  </a:lnTo>
                  <a:lnTo>
                    <a:pt x="0" y="1985401"/>
                  </a:lnTo>
                  <a:lnTo>
                    <a:pt x="521" y="1940039"/>
                  </a:lnTo>
                  <a:lnTo>
                    <a:pt x="2081" y="1894776"/>
                  </a:lnTo>
                  <a:lnTo>
                    <a:pt x="4672" y="1849629"/>
                  </a:lnTo>
                  <a:lnTo>
                    <a:pt x="8288" y="1804615"/>
                  </a:lnTo>
                  <a:lnTo>
                    <a:pt x="12923" y="1759751"/>
                  </a:lnTo>
                  <a:lnTo>
                    <a:pt x="18570" y="1715055"/>
                  </a:lnTo>
                  <a:lnTo>
                    <a:pt x="25222" y="1670543"/>
                  </a:lnTo>
                  <a:lnTo>
                    <a:pt x="32874" y="1626233"/>
                  </a:lnTo>
                  <a:lnTo>
                    <a:pt x="41518" y="1582142"/>
                  </a:lnTo>
                  <a:lnTo>
                    <a:pt x="51147" y="1538287"/>
                  </a:lnTo>
                  <a:lnTo>
                    <a:pt x="61757" y="1494686"/>
                  </a:lnTo>
                  <a:lnTo>
                    <a:pt x="73339" y="1451355"/>
                  </a:lnTo>
                  <a:lnTo>
                    <a:pt x="85887" y="1408312"/>
                  </a:lnTo>
                  <a:lnTo>
                    <a:pt x="99396" y="1365573"/>
                  </a:lnTo>
                  <a:lnTo>
                    <a:pt x="113858" y="1323157"/>
                  </a:lnTo>
                  <a:lnTo>
                    <a:pt x="129267" y="1281080"/>
                  </a:lnTo>
                  <a:lnTo>
                    <a:pt x="145616" y="1239360"/>
                  </a:lnTo>
                  <a:lnTo>
                    <a:pt x="162899" y="1198013"/>
                  </a:lnTo>
                  <a:lnTo>
                    <a:pt x="181110" y="1157057"/>
                  </a:lnTo>
                  <a:lnTo>
                    <a:pt x="200241" y="1116509"/>
                  </a:lnTo>
                  <a:lnTo>
                    <a:pt x="220287" y="1076386"/>
                  </a:lnTo>
                  <a:lnTo>
                    <a:pt x="241240" y="1036705"/>
                  </a:lnTo>
                  <a:lnTo>
                    <a:pt x="263095" y="997484"/>
                  </a:lnTo>
                  <a:lnTo>
                    <a:pt x="285845" y="958740"/>
                  </a:lnTo>
                  <a:lnTo>
                    <a:pt x="309482" y="920490"/>
                  </a:lnTo>
                  <a:lnTo>
                    <a:pt x="334002" y="882750"/>
                  </a:lnTo>
                  <a:lnTo>
                    <a:pt x="359397" y="845539"/>
                  </a:lnTo>
                  <a:lnTo>
                    <a:pt x="385661" y="808874"/>
                  </a:lnTo>
                  <a:lnTo>
                    <a:pt x="412787" y="772771"/>
                  </a:lnTo>
                  <a:lnTo>
                    <a:pt x="440769" y="737248"/>
                  </a:lnTo>
                  <a:lnTo>
                    <a:pt x="469600" y="702321"/>
                  </a:lnTo>
                  <a:lnTo>
                    <a:pt x="499273" y="668009"/>
                  </a:lnTo>
                  <a:lnTo>
                    <a:pt x="529783" y="634329"/>
                  </a:lnTo>
                  <a:lnTo>
                    <a:pt x="561123" y="601297"/>
                  </a:lnTo>
                  <a:lnTo>
                    <a:pt x="593285" y="568930"/>
                  </a:lnTo>
                  <a:lnTo>
                    <a:pt x="626265" y="537247"/>
                  </a:lnTo>
                  <a:lnTo>
                    <a:pt x="660054" y="506264"/>
                  </a:lnTo>
                  <a:lnTo>
                    <a:pt x="694647" y="475997"/>
                  </a:lnTo>
                  <a:lnTo>
                    <a:pt x="730038" y="446466"/>
                  </a:lnTo>
                  <a:lnTo>
                    <a:pt x="766219" y="417686"/>
                  </a:lnTo>
                  <a:lnTo>
                    <a:pt x="803184" y="389675"/>
                  </a:lnTo>
                  <a:lnTo>
                    <a:pt x="840926" y="362449"/>
                  </a:lnTo>
                  <a:lnTo>
                    <a:pt x="879440" y="336027"/>
                  </a:lnTo>
                  <a:lnTo>
                    <a:pt x="918718" y="310426"/>
                  </a:lnTo>
                  <a:lnTo>
                    <a:pt x="958755" y="285662"/>
                  </a:lnTo>
                  <a:lnTo>
                    <a:pt x="999543" y="261752"/>
                  </a:lnTo>
                  <a:lnTo>
                    <a:pt x="1041075" y="238715"/>
                  </a:lnTo>
                  <a:lnTo>
                    <a:pt x="1083347" y="216566"/>
                  </a:lnTo>
                  <a:lnTo>
                    <a:pt x="1126350" y="195324"/>
                  </a:lnTo>
                  <a:lnTo>
                    <a:pt x="1170079" y="175005"/>
                  </a:lnTo>
                  <a:lnTo>
                    <a:pt x="1215504" y="155234"/>
                  </a:lnTo>
                  <a:lnTo>
                    <a:pt x="1261355" y="136622"/>
                  </a:lnTo>
                  <a:lnTo>
                    <a:pt x="1307609" y="119175"/>
                  </a:lnTo>
                  <a:lnTo>
                    <a:pt x="1354243" y="102898"/>
                  </a:lnTo>
                  <a:lnTo>
                    <a:pt x="1401236" y="87795"/>
                  </a:lnTo>
                  <a:lnTo>
                    <a:pt x="1448565" y="73872"/>
                  </a:lnTo>
                  <a:lnTo>
                    <a:pt x="1496207" y="61134"/>
                  </a:lnTo>
                  <a:lnTo>
                    <a:pt x="1544140" y="49586"/>
                  </a:lnTo>
                  <a:lnTo>
                    <a:pt x="1592341" y="39232"/>
                  </a:lnTo>
                  <a:lnTo>
                    <a:pt x="1640788" y="30077"/>
                  </a:lnTo>
                  <a:lnTo>
                    <a:pt x="1689459" y="22127"/>
                  </a:lnTo>
                  <a:lnTo>
                    <a:pt x="1738330" y="15387"/>
                  </a:lnTo>
                  <a:lnTo>
                    <a:pt x="1787379" y="9860"/>
                  </a:lnTo>
                  <a:lnTo>
                    <a:pt x="1836585" y="5554"/>
                  </a:lnTo>
                  <a:lnTo>
                    <a:pt x="1885924" y="2471"/>
                  </a:lnTo>
                  <a:lnTo>
                    <a:pt x="1935373" y="618"/>
                  </a:lnTo>
                  <a:lnTo>
                    <a:pt x="1984911" y="0"/>
                  </a:lnTo>
                  <a:lnTo>
                    <a:pt x="1984911" y="1984374"/>
                  </a:lnTo>
                  <a:lnTo>
                    <a:pt x="175542" y="2799206"/>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2" name="object 12"/>
          <p:cNvSpPr txBox="1"/>
          <p:nvPr/>
        </p:nvSpPr>
        <p:spPr>
          <a:xfrm>
            <a:off x="9037541" y="3298952"/>
            <a:ext cx="1259238" cy="559435"/>
          </a:xfrm>
          <a:prstGeom prst="rect">
            <a:avLst/>
          </a:prstGeom>
        </p:spPr>
        <p:txBody>
          <a:bodyPr vert="horz" wrap="square" lIns="0" tIns="24765" rIns="0" bIns="0" rtlCol="0">
            <a:spAutoFit/>
          </a:bodyPr>
          <a:lstStyle/>
          <a:p>
            <a:pPr marL="12700" marR="5080" lvl="0" indent="635" algn="ctr" defTabSz="914400" rtl="0" eaLnBrk="1" fontAlgn="auto" latinLnBrk="0" hangingPunct="1">
              <a:lnSpc>
                <a:spcPts val="1380"/>
              </a:lnSpc>
              <a:spcBef>
                <a:spcPts val="195"/>
              </a:spcBef>
              <a:spcAft>
                <a:spcPts val="0"/>
              </a:spcAft>
              <a:buClrTx/>
              <a:buSzTx/>
              <a:buFontTx/>
              <a:buNone/>
              <a:tabLst/>
              <a:defRPr/>
            </a:pPr>
            <a:r>
              <a:rPr kumimoji="0" sz="1400" b="1" i="0" u="none" strike="noStrike" kern="0" cap="none" spc="-10" normalizeH="0" baseline="0" noProof="0">
                <a:ln>
                  <a:noFill/>
                </a:ln>
                <a:solidFill>
                  <a:srgbClr val="FFFFFF"/>
                </a:solidFill>
                <a:effectLst/>
                <a:uLnTx/>
                <a:uFillTx/>
                <a:latin typeface="Arial Rounded MT Bold" panose="020F0704030504030204" pitchFamily="34" charset="0"/>
                <a:ea typeface="+mn-ea"/>
                <a:cs typeface="Arial"/>
              </a:rPr>
              <a:t>Personnel Compensation </a:t>
            </a:r>
            <a:r>
              <a:rPr kumimoji="0" sz="1400" b="1" i="0" u="none" strike="noStrike" kern="0" cap="none" spc="-25" normalizeH="0" baseline="0" noProof="0">
                <a:ln>
                  <a:noFill/>
                </a:ln>
                <a:solidFill>
                  <a:srgbClr val="FFFFFF"/>
                </a:solidFill>
                <a:effectLst/>
                <a:uLnTx/>
                <a:uFillTx/>
                <a:latin typeface="Arial Rounded MT Bold" panose="020F0704030504030204" pitchFamily="34" charset="0"/>
                <a:ea typeface="+mn-ea"/>
                <a:cs typeface="Arial"/>
              </a:rPr>
              <a:t>41%</a:t>
            </a:r>
            <a:endParaRPr kumimoji="0" sz="1400" b="1" i="0" u="none" strike="noStrike" kern="0" cap="none" spc="0" normalizeH="0" baseline="0" noProof="0">
              <a:ln>
                <a:noFill/>
              </a:ln>
              <a:solidFill>
                <a:sysClr val="windowText" lastClr="000000"/>
              </a:solidFill>
              <a:effectLst/>
              <a:uLnTx/>
              <a:uFillTx/>
              <a:latin typeface="Arial Rounded MT Bold" panose="020F0704030504030204" pitchFamily="34" charset="0"/>
              <a:ea typeface="+mn-ea"/>
              <a:cs typeface="Arial"/>
            </a:endParaRPr>
          </a:p>
        </p:txBody>
      </p:sp>
      <p:sp>
        <p:nvSpPr>
          <p:cNvPr id="16" name="object 16"/>
          <p:cNvSpPr txBox="1"/>
          <p:nvPr/>
        </p:nvSpPr>
        <p:spPr>
          <a:xfrm>
            <a:off x="6019545" y="6607861"/>
            <a:ext cx="301637" cy="156068"/>
          </a:xfrm>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27</a:t>
            </a:fld>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3" name="object 13"/>
          <p:cNvSpPr txBox="1"/>
          <p:nvPr/>
        </p:nvSpPr>
        <p:spPr>
          <a:xfrm>
            <a:off x="7870667" y="4601336"/>
            <a:ext cx="1259237" cy="384080"/>
          </a:xfrm>
          <a:prstGeom prst="rect">
            <a:avLst/>
          </a:prstGeom>
        </p:spPr>
        <p:txBody>
          <a:bodyPr vert="horz" wrap="square" lIns="0" tIns="24765" rIns="0" bIns="0" rtlCol="0">
            <a:spAutoFit/>
          </a:bodyPr>
          <a:lstStyle/>
          <a:p>
            <a:pPr marL="297180" marR="5080" lvl="0" indent="-285115" algn="l" defTabSz="914400" rtl="0" eaLnBrk="1" fontAlgn="auto" latinLnBrk="0" hangingPunct="1">
              <a:lnSpc>
                <a:spcPts val="1380"/>
              </a:lnSpc>
              <a:spcBef>
                <a:spcPts val="195"/>
              </a:spcBef>
              <a:spcAft>
                <a:spcPts val="0"/>
              </a:spcAft>
              <a:buClrTx/>
              <a:buSzTx/>
              <a:buFontTx/>
              <a:buNone/>
              <a:tabLst/>
              <a:defRPr/>
            </a:pPr>
            <a:r>
              <a:rPr kumimoji="0" sz="1400" b="1" i="0" u="none" strike="noStrike" kern="0" cap="none" spc="-10" normalizeH="0" baseline="0" noProof="0">
                <a:ln>
                  <a:noFill/>
                </a:ln>
                <a:solidFill>
                  <a:srgbClr val="FFFFFF"/>
                </a:solidFill>
                <a:effectLst/>
                <a:uLnTx/>
                <a:uFillTx/>
                <a:latin typeface="Arial Rounded MT Bold" panose="020F0704030504030204" pitchFamily="34" charset="0"/>
                <a:ea typeface="+mn-ea"/>
                <a:cs typeface="Arial"/>
              </a:rPr>
              <a:t>Procurement </a:t>
            </a:r>
            <a:r>
              <a:rPr kumimoji="0" sz="1400" b="1" i="0" u="none" strike="noStrike" kern="0" cap="none" spc="-25" normalizeH="0" baseline="0" noProof="0">
                <a:ln>
                  <a:noFill/>
                </a:ln>
                <a:solidFill>
                  <a:srgbClr val="FFFFFF"/>
                </a:solidFill>
                <a:effectLst/>
                <a:uLnTx/>
                <a:uFillTx/>
                <a:latin typeface="Arial Rounded MT Bold" panose="020F0704030504030204" pitchFamily="34" charset="0"/>
                <a:ea typeface="+mn-ea"/>
                <a:cs typeface="Arial"/>
              </a:rPr>
              <a:t>27%</a:t>
            </a:r>
            <a:endParaRPr kumimoji="0" sz="1400" b="1" i="0" u="none" strike="noStrike" kern="0" cap="none" spc="0" normalizeH="0" baseline="0" noProof="0">
              <a:ln>
                <a:noFill/>
              </a:ln>
              <a:solidFill>
                <a:sysClr val="windowText" lastClr="000000"/>
              </a:solidFill>
              <a:effectLst/>
              <a:uLnTx/>
              <a:uFillTx/>
              <a:latin typeface="Arial Rounded MT Bold" panose="020F0704030504030204" pitchFamily="34" charset="0"/>
              <a:ea typeface="+mn-ea"/>
              <a:cs typeface="Arial"/>
            </a:endParaRPr>
          </a:p>
        </p:txBody>
      </p:sp>
      <p:sp>
        <p:nvSpPr>
          <p:cNvPr id="14" name="object 14"/>
          <p:cNvSpPr txBox="1"/>
          <p:nvPr/>
        </p:nvSpPr>
        <p:spPr>
          <a:xfrm>
            <a:off x="7409434" y="3027426"/>
            <a:ext cx="990474" cy="563616"/>
          </a:xfrm>
          <a:prstGeom prst="rect">
            <a:avLst/>
          </a:prstGeom>
        </p:spPr>
        <p:txBody>
          <a:bodyPr vert="horz" wrap="square" lIns="0" tIns="24765" rIns="0" bIns="0" rtlCol="0">
            <a:spAutoFit/>
          </a:bodyPr>
          <a:lstStyle/>
          <a:p>
            <a:pPr marL="12065" marR="5080" lvl="0" indent="0" algn="ctr" defTabSz="914400" rtl="0" eaLnBrk="1" fontAlgn="auto" latinLnBrk="0" hangingPunct="1">
              <a:lnSpc>
                <a:spcPts val="1380"/>
              </a:lnSpc>
              <a:spcBef>
                <a:spcPts val="195"/>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Rounded MT Bold" panose="020F0704030504030204" pitchFamily="34" charset="0"/>
                <a:ea typeface="+mn-ea"/>
                <a:cs typeface="Arial"/>
              </a:rPr>
              <a:t>Pensions</a:t>
            </a:r>
            <a:r>
              <a:rPr kumimoji="0" sz="1400" b="1" i="0" u="none" strike="noStrike" kern="0" cap="none" spc="-35" normalizeH="0" baseline="0" noProof="0">
                <a:ln>
                  <a:noFill/>
                </a:ln>
                <a:solidFill>
                  <a:srgbClr val="FFFFFF"/>
                </a:solidFill>
                <a:effectLst/>
                <a:uLnTx/>
                <a:uFillTx/>
                <a:latin typeface="Arial Rounded MT Bold" panose="020F0704030504030204" pitchFamily="34" charset="0"/>
                <a:ea typeface="+mn-ea"/>
                <a:cs typeface="Arial"/>
              </a:rPr>
              <a:t> </a:t>
            </a:r>
            <a:r>
              <a:rPr kumimoji="0" sz="1400" b="1" i="0" u="none" strike="noStrike" kern="0" cap="none" spc="-50" normalizeH="0" baseline="0" noProof="0">
                <a:ln>
                  <a:noFill/>
                </a:ln>
                <a:solidFill>
                  <a:srgbClr val="FFFFFF"/>
                </a:solidFill>
                <a:effectLst/>
                <a:uLnTx/>
                <a:uFillTx/>
                <a:latin typeface="Arial Rounded MT Bold" panose="020F0704030504030204" pitchFamily="34" charset="0"/>
                <a:ea typeface="+mn-ea"/>
                <a:cs typeface="Arial"/>
              </a:rPr>
              <a:t>&amp; </a:t>
            </a:r>
            <a:r>
              <a:rPr kumimoji="0" sz="1400" b="1" i="0" u="none" strike="noStrike" kern="0" cap="none" spc="-10" normalizeH="0" baseline="0" noProof="0">
                <a:ln>
                  <a:noFill/>
                </a:ln>
                <a:solidFill>
                  <a:srgbClr val="FFFFFF"/>
                </a:solidFill>
                <a:effectLst/>
                <a:uLnTx/>
                <a:uFillTx/>
                <a:latin typeface="Arial Rounded MT Bold" panose="020F0704030504030204" pitchFamily="34" charset="0"/>
                <a:ea typeface="+mn-ea"/>
                <a:cs typeface="Arial"/>
              </a:rPr>
              <a:t>Transfers </a:t>
            </a:r>
            <a:r>
              <a:rPr kumimoji="0" sz="1400" b="1" i="0" u="none" strike="noStrike" kern="0" cap="none" spc="-25" normalizeH="0" baseline="0" noProof="0">
                <a:ln>
                  <a:noFill/>
                </a:ln>
                <a:solidFill>
                  <a:srgbClr val="FFFFFF"/>
                </a:solidFill>
                <a:effectLst/>
                <a:uLnTx/>
                <a:uFillTx/>
                <a:latin typeface="Arial Rounded MT Bold" panose="020F0704030504030204" pitchFamily="34" charset="0"/>
                <a:ea typeface="+mn-ea"/>
                <a:cs typeface="Arial"/>
              </a:rPr>
              <a:t>32%</a:t>
            </a:r>
            <a:endParaRPr kumimoji="0" sz="1400" b="1" i="0" u="none" strike="noStrike" kern="0" cap="none" spc="0" normalizeH="0" baseline="0" noProof="0">
              <a:ln>
                <a:noFill/>
              </a:ln>
              <a:solidFill>
                <a:sysClr val="windowText" lastClr="000000"/>
              </a:solidFill>
              <a:effectLst/>
              <a:uLnTx/>
              <a:uFillTx/>
              <a:latin typeface="Arial Rounded MT Bold" panose="020F0704030504030204" pitchFamily="34" charset="0"/>
              <a:ea typeface="+mn-ea"/>
              <a:cs typeface="Arial"/>
            </a:endParaRPr>
          </a:p>
        </p:txBody>
      </p:sp>
      <p:sp>
        <p:nvSpPr>
          <p:cNvPr id="15" name="object 15"/>
          <p:cNvSpPr txBox="1"/>
          <p:nvPr/>
        </p:nvSpPr>
        <p:spPr>
          <a:xfrm>
            <a:off x="7409433" y="1385696"/>
            <a:ext cx="2850515"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a:ln>
                  <a:noFill/>
                </a:ln>
                <a:solidFill>
                  <a:srgbClr val="585858"/>
                </a:solidFill>
                <a:effectLst/>
                <a:uLnTx/>
                <a:uFillTx/>
                <a:latin typeface="Arial"/>
                <a:ea typeface="+mn-ea"/>
                <a:cs typeface="Arial"/>
              </a:rPr>
              <a:t>Direct</a:t>
            </a:r>
            <a:r>
              <a:rPr kumimoji="0" sz="2000" b="0" i="0" u="none" strike="noStrike" kern="0" cap="none" spc="-60" normalizeH="0" baseline="0" noProof="0">
                <a:ln>
                  <a:noFill/>
                </a:ln>
                <a:solidFill>
                  <a:srgbClr val="585858"/>
                </a:solidFill>
                <a:effectLst/>
                <a:uLnTx/>
                <a:uFillTx/>
                <a:latin typeface="Arial"/>
                <a:ea typeface="+mn-ea"/>
                <a:cs typeface="Arial"/>
              </a:rPr>
              <a:t> </a:t>
            </a:r>
            <a:r>
              <a:rPr kumimoji="0" sz="2000" b="0" i="0" u="none" strike="noStrike" kern="0" cap="none" spc="0" normalizeH="0" baseline="0" noProof="0">
                <a:ln>
                  <a:noFill/>
                </a:ln>
                <a:solidFill>
                  <a:srgbClr val="585858"/>
                </a:solidFill>
                <a:effectLst/>
                <a:uLnTx/>
                <a:uFillTx/>
                <a:latin typeface="Arial"/>
                <a:ea typeface="+mn-ea"/>
                <a:cs typeface="Arial"/>
              </a:rPr>
              <a:t>Defense</a:t>
            </a:r>
            <a:r>
              <a:rPr kumimoji="0" sz="2000" b="0" i="0" u="none" strike="noStrike" kern="0" cap="none" spc="-55" normalizeH="0" baseline="0" noProof="0">
                <a:ln>
                  <a:noFill/>
                </a:ln>
                <a:solidFill>
                  <a:srgbClr val="585858"/>
                </a:solidFill>
                <a:effectLst/>
                <a:uLnTx/>
                <a:uFillTx/>
                <a:latin typeface="Arial"/>
                <a:ea typeface="+mn-ea"/>
                <a:cs typeface="Arial"/>
              </a:rPr>
              <a:t> </a:t>
            </a:r>
            <a:r>
              <a:rPr kumimoji="0" sz="2000" b="0" i="0" u="none" strike="noStrike" kern="0" cap="none" spc="-10" normalizeH="0" baseline="0" noProof="0">
                <a:ln>
                  <a:noFill/>
                </a:ln>
                <a:solidFill>
                  <a:srgbClr val="585858"/>
                </a:solidFill>
                <a:effectLst/>
                <a:uLnTx/>
                <a:uFillTx/>
                <a:latin typeface="Arial"/>
                <a:ea typeface="+mn-ea"/>
                <a:cs typeface="Arial"/>
              </a:rPr>
              <a:t>Spending</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20" name="Picture 19">
            <a:extLst>
              <a:ext uri="{FF2B5EF4-FFF2-40B4-BE49-F238E27FC236}">
                <a16:creationId xmlns:a16="http://schemas.microsoft.com/office/drawing/2014/main" id="{C651FE38-CB19-095D-924B-DB578570AAAD}"/>
              </a:ext>
            </a:extLst>
          </p:cNvPr>
          <p:cNvPicPr>
            <a:picLocks noChangeAspect="1"/>
          </p:cNvPicPr>
          <p:nvPr/>
        </p:nvPicPr>
        <p:blipFill>
          <a:blip r:embed="rId3"/>
          <a:stretch>
            <a:fillRect/>
          </a:stretch>
        </p:blipFill>
        <p:spPr>
          <a:xfrm>
            <a:off x="10500527" y="6328594"/>
            <a:ext cx="1397118" cy="342739"/>
          </a:xfrm>
          <a:prstGeom prst="rect">
            <a:avLst/>
          </a:prstGeom>
        </p:spPr>
      </p:pic>
      <p:sp>
        <p:nvSpPr>
          <p:cNvPr id="17" name="object 5">
            <a:extLst>
              <a:ext uri="{FF2B5EF4-FFF2-40B4-BE49-F238E27FC236}">
                <a16:creationId xmlns:a16="http://schemas.microsoft.com/office/drawing/2014/main" id="{DDE17714-54D3-B785-D105-FAFED69AB230}"/>
              </a:ext>
            </a:extLst>
          </p:cNvPr>
          <p:cNvSpPr txBox="1"/>
          <p:nvPr/>
        </p:nvSpPr>
        <p:spPr>
          <a:xfrm>
            <a:off x="307733" y="6038024"/>
            <a:ext cx="601345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ea typeface="+mn-ea"/>
                <a:cs typeface="Arial"/>
              </a:rPr>
              <a:t>Impacts</a:t>
            </a:r>
            <a:r>
              <a:rPr kumimoji="0" sz="1400" b="0" i="0" u="none" strike="noStrike" kern="0" cap="none" spc="-5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in</a:t>
            </a:r>
            <a:r>
              <a:rPr kumimoji="0" sz="14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current</a:t>
            </a:r>
            <a:r>
              <a:rPr kumimoji="0" sz="1400" b="0" i="0" u="none" strike="noStrike" kern="0" cap="none" spc="-4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(2024)</a:t>
            </a:r>
            <a:r>
              <a:rPr kumimoji="0" sz="1400" b="0" i="0" u="none" strike="noStrike" kern="0" cap="none" spc="-40"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dollars;</a:t>
            </a:r>
            <a:r>
              <a:rPr kumimoji="0" sz="1400" b="0" i="0" u="none" strike="noStrike" kern="0" cap="none" spc="-4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include</a:t>
            </a:r>
            <a:r>
              <a:rPr kumimoji="0" sz="1400" b="0" i="0" u="none" strike="noStrike" kern="0" cap="none" spc="-40"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direct,</a:t>
            </a:r>
            <a:r>
              <a:rPr kumimoji="0" sz="1400" b="0" i="0" u="none" strike="noStrike" kern="0" cap="none" spc="-4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indirect,</a:t>
            </a:r>
            <a:r>
              <a:rPr kumimoji="0" sz="1400" b="0" i="0" u="none" strike="noStrike" kern="0" cap="none" spc="-4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4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0" normalizeH="0" baseline="0" noProof="0" dirty="0">
                <a:ln>
                  <a:noFill/>
                </a:ln>
                <a:solidFill>
                  <a:sysClr val="windowText" lastClr="000000"/>
                </a:solidFill>
                <a:effectLst/>
                <a:uLnTx/>
                <a:uFillTx/>
                <a:latin typeface="Arial"/>
                <a:ea typeface="+mn-ea"/>
                <a:cs typeface="Arial"/>
              </a:rPr>
              <a:t>induced</a:t>
            </a:r>
            <a:r>
              <a:rPr kumimoji="0" sz="1400" b="0" i="0" u="none" strike="noStrike" kern="0" cap="none" spc="-4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10" normalizeH="0" baseline="0" noProof="0" dirty="0">
                <a:ln>
                  <a:noFill/>
                </a:ln>
                <a:solidFill>
                  <a:sysClr val="windowText" lastClr="000000"/>
                </a:solidFill>
                <a:effectLst/>
                <a:uLnTx/>
                <a:uFillTx/>
                <a:latin typeface="Arial"/>
                <a:ea typeface="+mn-ea"/>
                <a:cs typeface="Arial"/>
              </a:rPr>
              <a:t>effects</a:t>
            </a:r>
            <a:endParaRPr kumimoji="0" sz="1400" b="0" i="0"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1996900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9519" y="560695"/>
            <a:ext cx="11292840" cy="443711"/>
          </a:xfrm>
          <a:prstGeom prst="rect">
            <a:avLst/>
          </a:prstGeom>
        </p:spPr>
        <p:txBody>
          <a:bodyPr vert="horz" wrap="square" lIns="0" tIns="12700" rIns="0" bIns="0" rtlCol="0">
            <a:spAutoFit/>
          </a:bodyPr>
          <a:lstStyle/>
          <a:p>
            <a:pPr marL="855344" algn="ctr">
              <a:lnSpc>
                <a:spcPct val="100000"/>
              </a:lnSpc>
              <a:spcBef>
                <a:spcPts val="100"/>
              </a:spcBef>
            </a:pPr>
            <a:r>
              <a:rPr sz="2800" b="0">
                <a:solidFill>
                  <a:schemeClr val="tx1"/>
                </a:solidFill>
                <a:latin typeface="Stencil" panose="040409050D0802020404" pitchFamily="82" charset="0"/>
              </a:rPr>
              <a:t>Defense</a:t>
            </a:r>
            <a:r>
              <a:rPr sz="2800" b="0" spc="-55">
                <a:solidFill>
                  <a:schemeClr val="tx1"/>
                </a:solidFill>
                <a:latin typeface="Stencil" panose="040409050D0802020404" pitchFamily="82" charset="0"/>
              </a:rPr>
              <a:t> </a:t>
            </a:r>
            <a:r>
              <a:rPr sz="2800" b="0">
                <a:solidFill>
                  <a:schemeClr val="tx1"/>
                </a:solidFill>
                <a:latin typeface="Stencil" panose="040409050D0802020404" pitchFamily="82" charset="0"/>
              </a:rPr>
              <a:t>Contract</a:t>
            </a:r>
            <a:r>
              <a:rPr sz="2800" b="0" spc="-55">
                <a:solidFill>
                  <a:schemeClr val="tx1"/>
                </a:solidFill>
                <a:latin typeface="Stencil" panose="040409050D0802020404" pitchFamily="82" charset="0"/>
              </a:rPr>
              <a:t> </a:t>
            </a:r>
            <a:r>
              <a:rPr sz="2800" b="0">
                <a:solidFill>
                  <a:schemeClr val="tx1"/>
                </a:solidFill>
                <a:latin typeface="Stencil" panose="040409050D0802020404" pitchFamily="82" charset="0"/>
              </a:rPr>
              <a:t>Spending</a:t>
            </a:r>
            <a:r>
              <a:rPr sz="2800" b="0" spc="-175">
                <a:solidFill>
                  <a:schemeClr val="tx1"/>
                </a:solidFill>
                <a:latin typeface="Stencil" panose="040409050D0802020404" pitchFamily="82" charset="0"/>
              </a:rPr>
              <a:t> </a:t>
            </a:r>
            <a:r>
              <a:rPr sz="2800" b="0">
                <a:solidFill>
                  <a:schemeClr val="tx1"/>
                </a:solidFill>
                <a:latin typeface="Stencil" panose="040409050D0802020404" pitchFamily="82" charset="0"/>
              </a:rPr>
              <a:t>Across</a:t>
            </a:r>
            <a:r>
              <a:rPr sz="2800" b="0" spc="-45">
                <a:solidFill>
                  <a:schemeClr val="tx1"/>
                </a:solidFill>
                <a:latin typeface="Stencil" panose="040409050D0802020404" pitchFamily="82" charset="0"/>
              </a:rPr>
              <a:t> </a:t>
            </a:r>
            <a:r>
              <a:rPr sz="2800" b="0" spc="-10">
                <a:solidFill>
                  <a:schemeClr val="tx1"/>
                </a:solidFill>
                <a:latin typeface="Stencil" panose="040409050D0802020404" pitchFamily="82" charset="0"/>
              </a:rPr>
              <a:t>Washington</a:t>
            </a:r>
          </a:p>
        </p:txBody>
      </p:sp>
      <p:pic>
        <p:nvPicPr>
          <p:cNvPr id="4" name="object 4"/>
          <p:cNvPicPr/>
          <p:nvPr/>
        </p:nvPicPr>
        <p:blipFill>
          <a:blip r:embed="rId3" cstate="print"/>
          <a:stretch>
            <a:fillRect/>
          </a:stretch>
        </p:blipFill>
        <p:spPr>
          <a:xfrm>
            <a:off x="115823" y="1043938"/>
            <a:ext cx="7344156" cy="5710426"/>
          </a:xfrm>
          <a:prstGeom prst="rect">
            <a:avLst/>
          </a:prstGeom>
        </p:spPr>
      </p:pic>
      <p:sp>
        <p:nvSpPr>
          <p:cNvPr id="5" name="object 5"/>
          <p:cNvSpPr txBox="1"/>
          <p:nvPr/>
        </p:nvSpPr>
        <p:spPr>
          <a:xfrm>
            <a:off x="7997697" y="2109342"/>
            <a:ext cx="2618105" cy="3336811"/>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30" normalizeH="0" baseline="0" noProof="0">
                <a:ln>
                  <a:noFill/>
                </a:ln>
                <a:solidFill>
                  <a:srgbClr val="5A6770"/>
                </a:solidFill>
                <a:effectLst/>
                <a:uLnTx/>
                <a:uFillTx/>
                <a:latin typeface="Arial"/>
                <a:ea typeface="+mn-ea"/>
                <a:cs typeface="Arial"/>
              </a:rPr>
              <a:t>Top</a:t>
            </a:r>
            <a:r>
              <a:rPr kumimoji="0" sz="1800" b="1" i="0" u="none" strike="noStrike" kern="0" cap="none" spc="-50" normalizeH="0" baseline="0" noProof="0">
                <a:ln>
                  <a:noFill/>
                </a:ln>
                <a:solidFill>
                  <a:srgbClr val="5A6770"/>
                </a:solidFill>
                <a:effectLst/>
                <a:uLnTx/>
                <a:uFillTx/>
                <a:latin typeface="Arial"/>
                <a:ea typeface="+mn-ea"/>
                <a:cs typeface="Arial"/>
              </a:rPr>
              <a:t> </a:t>
            </a:r>
            <a:r>
              <a:rPr kumimoji="0" sz="1800" b="1" i="0" u="none" strike="noStrike" kern="0" cap="none" spc="0" normalizeH="0" baseline="0" noProof="0">
                <a:ln>
                  <a:noFill/>
                </a:ln>
                <a:solidFill>
                  <a:srgbClr val="5A6770"/>
                </a:solidFill>
                <a:effectLst/>
                <a:uLnTx/>
                <a:uFillTx/>
                <a:latin typeface="Arial"/>
                <a:ea typeface="+mn-ea"/>
                <a:cs typeface="Arial"/>
              </a:rPr>
              <a:t>10</a:t>
            </a:r>
            <a:r>
              <a:rPr kumimoji="0" sz="1800" b="1" i="0" u="none" strike="noStrike" kern="0" cap="none" spc="-50" normalizeH="0" baseline="0" noProof="0">
                <a:ln>
                  <a:noFill/>
                </a:ln>
                <a:solidFill>
                  <a:srgbClr val="5A6770"/>
                </a:solidFill>
                <a:effectLst/>
                <a:uLnTx/>
                <a:uFillTx/>
                <a:latin typeface="Arial"/>
                <a:ea typeface="+mn-ea"/>
                <a:cs typeface="Arial"/>
              </a:rPr>
              <a:t> </a:t>
            </a:r>
            <a:r>
              <a:rPr kumimoji="0" sz="1800" b="1" i="0" u="none" strike="noStrike" kern="0" cap="none" spc="0" normalizeH="0" baseline="0" noProof="0">
                <a:ln>
                  <a:noFill/>
                </a:ln>
                <a:solidFill>
                  <a:srgbClr val="5A6770"/>
                </a:solidFill>
                <a:effectLst/>
                <a:uLnTx/>
                <a:uFillTx/>
                <a:latin typeface="Arial"/>
                <a:ea typeface="+mn-ea"/>
                <a:cs typeface="Arial"/>
              </a:rPr>
              <a:t>Counties</a:t>
            </a:r>
            <a:r>
              <a:rPr kumimoji="0" sz="1800" b="1" i="0" u="none" strike="noStrike" kern="0" cap="none" spc="-60" normalizeH="0" baseline="0" noProof="0">
                <a:ln>
                  <a:noFill/>
                </a:ln>
                <a:solidFill>
                  <a:srgbClr val="5A6770"/>
                </a:solidFill>
                <a:effectLst/>
                <a:uLnTx/>
                <a:uFillTx/>
                <a:latin typeface="Arial"/>
                <a:ea typeface="+mn-ea"/>
                <a:cs typeface="Arial"/>
              </a:rPr>
              <a:t> </a:t>
            </a:r>
            <a:r>
              <a:rPr kumimoji="0" sz="1800" b="1" i="0" u="none" strike="noStrike" kern="0" cap="none" spc="-25" normalizeH="0" baseline="0" noProof="0">
                <a:ln>
                  <a:noFill/>
                </a:ln>
                <a:solidFill>
                  <a:srgbClr val="5A6770"/>
                </a:solidFill>
                <a:effectLst/>
                <a:uLnTx/>
                <a:uFillTx/>
                <a:latin typeface="Arial"/>
                <a:ea typeface="+mn-ea"/>
                <a:cs typeface="Arial"/>
              </a:rPr>
              <a:t>by </a:t>
            </a:r>
            <a:r>
              <a:rPr kumimoji="0" sz="1800" b="1" i="0" u="none" strike="noStrike" kern="0" cap="none" spc="0" normalizeH="0" baseline="0" noProof="0">
                <a:ln>
                  <a:noFill/>
                </a:ln>
                <a:solidFill>
                  <a:srgbClr val="5A6770"/>
                </a:solidFill>
                <a:effectLst/>
                <a:uLnTx/>
                <a:uFillTx/>
                <a:latin typeface="Arial"/>
                <a:ea typeface="+mn-ea"/>
                <a:cs typeface="Arial"/>
              </a:rPr>
              <a:t>Procurement</a:t>
            </a:r>
            <a:r>
              <a:rPr kumimoji="0" sz="1800" b="1" i="0" u="none" strike="noStrike" kern="0" cap="none" spc="-40" normalizeH="0" baseline="0" noProof="0">
                <a:ln>
                  <a:noFill/>
                </a:ln>
                <a:solidFill>
                  <a:srgbClr val="5A6770"/>
                </a:solidFill>
                <a:effectLst/>
                <a:uLnTx/>
                <a:uFillTx/>
                <a:latin typeface="Arial"/>
                <a:ea typeface="+mn-ea"/>
                <a:cs typeface="Arial"/>
              </a:rPr>
              <a:t> </a:t>
            </a:r>
            <a:r>
              <a:rPr kumimoji="0" sz="1800" b="1" i="0" u="none" strike="noStrike" kern="0" cap="none" spc="-10" normalizeH="0" baseline="0" noProof="0">
                <a:ln>
                  <a:noFill/>
                </a:ln>
                <a:solidFill>
                  <a:srgbClr val="5A6770"/>
                </a:solidFill>
                <a:effectLst/>
                <a:uLnTx/>
                <a:uFillTx/>
                <a:latin typeface="Arial"/>
                <a:ea typeface="+mn-ea"/>
                <a:cs typeface="Arial"/>
              </a:rPr>
              <a:t>Spending:</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Douglas</a:t>
            </a:r>
            <a:r>
              <a:rPr kumimoji="0" sz="1800" b="0" i="0" u="none" strike="noStrike" kern="0" cap="none" spc="-5"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($54</a:t>
            </a:r>
            <a:r>
              <a:rPr kumimoji="0" sz="1800" b="0" i="0" u="none" strike="noStrike" kern="0" cap="none" spc="-25" normalizeH="0" baseline="0" noProof="0">
                <a:ln>
                  <a:noFill/>
                </a:ln>
                <a:solidFill>
                  <a:srgbClr val="5A6770"/>
                </a:solidFill>
                <a:effectLst/>
                <a:uLnTx/>
                <a:uFillTx/>
                <a:latin typeface="Arial"/>
                <a:ea typeface="+mn-ea"/>
                <a:cs typeface="Arial"/>
              </a:rPr>
              <a:t> 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Island</a:t>
            </a:r>
            <a:r>
              <a:rPr kumimoji="0" sz="1800" b="0" i="0" u="none" strike="noStrike" kern="0" cap="none" spc="-40"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($137</a:t>
            </a:r>
            <a:r>
              <a:rPr kumimoji="0" sz="1800" b="0" i="0" u="none" strike="noStrike" kern="0" cap="none" spc="-25" normalizeH="0" baseline="0" noProof="0">
                <a:ln>
                  <a:noFill/>
                </a:ln>
                <a:solidFill>
                  <a:srgbClr val="5A6770"/>
                </a:solidFill>
                <a:effectLst/>
                <a:uLnTx/>
                <a:uFillTx/>
                <a:latin typeface="Arial"/>
                <a:ea typeface="+mn-ea"/>
                <a:cs typeface="Arial"/>
              </a:rPr>
              <a:t> 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King</a:t>
            </a:r>
            <a:r>
              <a:rPr kumimoji="0" sz="1800" b="0" i="0" u="none" strike="noStrike" kern="0" cap="none" spc="-15"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($4.5</a:t>
            </a:r>
            <a:r>
              <a:rPr kumimoji="0" sz="1800" b="0" i="0" u="none" strike="noStrike" kern="0" cap="none" spc="-10" normalizeH="0" baseline="0" noProof="0">
                <a:ln>
                  <a:noFill/>
                </a:ln>
                <a:solidFill>
                  <a:srgbClr val="5A6770"/>
                </a:solidFill>
                <a:effectLst/>
                <a:uLnTx/>
                <a:uFillTx/>
                <a:latin typeface="Arial"/>
                <a:ea typeface="+mn-ea"/>
                <a:cs typeface="Arial"/>
              </a:rPr>
              <a:t> </a:t>
            </a:r>
            <a:r>
              <a:rPr kumimoji="0" sz="1800" b="0" i="0" u="none" strike="noStrike" kern="0" cap="none" spc="-25" normalizeH="0" baseline="0" noProof="0">
                <a:ln>
                  <a:noFill/>
                </a:ln>
                <a:solidFill>
                  <a:srgbClr val="5A6770"/>
                </a:solidFill>
                <a:effectLst/>
                <a:uLnTx/>
                <a:uFillTx/>
                <a:latin typeface="Arial"/>
                <a:ea typeface="+mn-ea"/>
                <a:cs typeface="Arial"/>
              </a:rPr>
              <a:t>B)</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Kitsap</a:t>
            </a:r>
            <a:r>
              <a:rPr kumimoji="0" sz="1800" b="0" i="0" u="none" strike="noStrike" kern="0" cap="none" spc="-20"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($1.1</a:t>
            </a:r>
            <a:r>
              <a:rPr kumimoji="0" sz="1800" b="0" i="0" u="none" strike="noStrike" kern="0" cap="none" spc="-15" normalizeH="0" baseline="0" noProof="0">
                <a:ln>
                  <a:noFill/>
                </a:ln>
                <a:solidFill>
                  <a:srgbClr val="5A6770"/>
                </a:solidFill>
                <a:effectLst/>
                <a:uLnTx/>
                <a:uFillTx/>
                <a:latin typeface="Arial"/>
                <a:ea typeface="+mn-ea"/>
                <a:cs typeface="Arial"/>
              </a:rPr>
              <a:t> </a:t>
            </a:r>
            <a:r>
              <a:rPr kumimoji="0" sz="1800" b="0" i="0" u="none" strike="noStrike" kern="0" cap="none" spc="-25" normalizeH="0" baseline="0" noProof="0">
                <a:ln>
                  <a:noFill/>
                </a:ln>
                <a:solidFill>
                  <a:srgbClr val="5A6770"/>
                </a:solidFill>
                <a:effectLst/>
                <a:uLnTx/>
                <a:uFillTx/>
                <a:latin typeface="Arial"/>
                <a:ea typeface="+mn-ea"/>
                <a:cs typeface="Arial"/>
              </a:rPr>
              <a:t>B)</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Klickitat</a:t>
            </a:r>
            <a:r>
              <a:rPr kumimoji="0" sz="1800" b="0" i="0" u="none" strike="noStrike" kern="0" cap="none" spc="-15"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($134</a:t>
            </a:r>
            <a:r>
              <a:rPr kumimoji="0" sz="1800" b="0" i="0" u="none" strike="noStrike" kern="0" cap="none" spc="-10" normalizeH="0" baseline="0" noProof="0">
                <a:ln>
                  <a:noFill/>
                </a:ln>
                <a:solidFill>
                  <a:srgbClr val="5A6770"/>
                </a:solidFill>
                <a:effectLst/>
                <a:uLnTx/>
                <a:uFillTx/>
                <a:latin typeface="Arial"/>
                <a:ea typeface="+mn-ea"/>
                <a:cs typeface="Arial"/>
              </a:rPr>
              <a:t> </a:t>
            </a:r>
            <a:r>
              <a:rPr kumimoji="0" sz="1800" b="0" i="0" u="none" strike="noStrike" kern="0" cap="none" spc="-25" normalizeH="0" baseline="0" noProof="0">
                <a:ln>
                  <a:noFill/>
                </a:ln>
                <a:solidFill>
                  <a:srgbClr val="5A6770"/>
                </a:solidFill>
                <a:effectLst/>
                <a:uLnTx/>
                <a:uFillTx/>
                <a:latin typeface="Arial"/>
                <a:ea typeface="+mn-ea"/>
                <a:cs typeface="Arial"/>
              </a:rPr>
              <a:t>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Pierce</a:t>
            </a:r>
            <a:r>
              <a:rPr kumimoji="0" sz="1800" b="0" i="0" u="none" strike="noStrike" kern="0" cap="none" spc="-15"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($633</a:t>
            </a:r>
            <a:r>
              <a:rPr kumimoji="0" sz="1800" b="0" i="0" u="none" strike="noStrike" kern="0" cap="none" spc="-15" normalizeH="0" baseline="0" noProof="0">
                <a:ln>
                  <a:noFill/>
                </a:ln>
                <a:solidFill>
                  <a:srgbClr val="5A6770"/>
                </a:solidFill>
                <a:effectLst/>
                <a:uLnTx/>
                <a:uFillTx/>
                <a:latin typeface="Arial"/>
                <a:ea typeface="+mn-ea"/>
                <a:cs typeface="Arial"/>
              </a:rPr>
              <a:t> </a:t>
            </a:r>
            <a:r>
              <a:rPr kumimoji="0" sz="1800" b="0" i="0" u="none" strike="noStrike" kern="0" cap="none" spc="-35" normalizeH="0" baseline="0" noProof="0">
                <a:ln>
                  <a:noFill/>
                </a:ln>
                <a:solidFill>
                  <a:srgbClr val="5A6770"/>
                </a:solidFill>
                <a:effectLst/>
                <a:uLnTx/>
                <a:uFillTx/>
                <a:latin typeface="Arial"/>
                <a:ea typeface="+mn-ea"/>
                <a:cs typeface="Arial"/>
              </a:rPr>
              <a:t>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Skagit</a:t>
            </a:r>
            <a:r>
              <a:rPr kumimoji="0" sz="1800" b="0" i="0" u="none" strike="noStrike" kern="0" cap="none" spc="-20"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($55</a:t>
            </a:r>
            <a:r>
              <a:rPr kumimoji="0" sz="1800" b="0" i="0" u="none" strike="noStrike" kern="0" cap="none" spc="-15" normalizeH="0" baseline="0" noProof="0">
                <a:ln>
                  <a:noFill/>
                </a:ln>
                <a:solidFill>
                  <a:srgbClr val="5A6770"/>
                </a:solidFill>
                <a:effectLst/>
                <a:uLnTx/>
                <a:uFillTx/>
                <a:latin typeface="Arial"/>
                <a:ea typeface="+mn-ea"/>
                <a:cs typeface="Arial"/>
              </a:rPr>
              <a:t> </a:t>
            </a:r>
            <a:r>
              <a:rPr kumimoji="0" sz="1800" b="0" i="0" u="none" strike="noStrike" kern="0" cap="none" spc="-25" normalizeH="0" baseline="0" noProof="0">
                <a:ln>
                  <a:noFill/>
                </a:ln>
                <a:solidFill>
                  <a:srgbClr val="5A6770"/>
                </a:solidFill>
                <a:effectLst/>
                <a:uLnTx/>
                <a:uFillTx/>
                <a:latin typeface="Arial"/>
                <a:ea typeface="+mn-ea"/>
                <a:cs typeface="Arial"/>
              </a:rPr>
              <a:t>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5"/>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Snohomish</a:t>
            </a:r>
            <a:r>
              <a:rPr kumimoji="0" sz="1800" b="0" i="0" u="none" strike="noStrike" kern="0" cap="none" spc="-15"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($318</a:t>
            </a:r>
            <a:r>
              <a:rPr kumimoji="0" sz="1800" b="0" i="0" u="none" strike="noStrike" kern="0" cap="none" spc="-25" normalizeH="0" baseline="0" noProof="0">
                <a:ln>
                  <a:noFill/>
                </a:ln>
                <a:solidFill>
                  <a:srgbClr val="5A6770"/>
                </a:solidFill>
                <a:effectLst/>
                <a:uLnTx/>
                <a:uFillTx/>
                <a:latin typeface="Arial"/>
                <a:ea typeface="+mn-ea"/>
                <a:cs typeface="Arial"/>
              </a:rPr>
              <a:t> 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Spokane</a:t>
            </a:r>
            <a:r>
              <a:rPr kumimoji="0" sz="1800" b="0" i="0" u="none" strike="noStrike" kern="0" cap="none" spc="-30" normalizeH="0" baseline="0" noProof="0">
                <a:ln>
                  <a:noFill/>
                </a:ln>
                <a:solidFill>
                  <a:srgbClr val="5A6770"/>
                </a:solidFill>
                <a:effectLst/>
                <a:uLnTx/>
                <a:uFillTx/>
                <a:latin typeface="Arial"/>
                <a:ea typeface="+mn-ea"/>
                <a:cs typeface="Arial"/>
              </a:rPr>
              <a:t> </a:t>
            </a:r>
            <a:r>
              <a:rPr kumimoji="0" sz="1800" b="0" i="0" u="none" strike="noStrike" kern="0" cap="none" spc="0" normalizeH="0" baseline="0" noProof="0">
                <a:ln>
                  <a:noFill/>
                </a:ln>
                <a:solidFill>
                  <a:srgbClr val="5A6770"/>
                </a:solidFill>
                <a:effectLst/>
                <a:uLnTx/>
                <a:uFillTx/>
                <a:latin typeface="Arial"/>
                <a:ea typeface="+mn-ea"/>
                <a:cs typeface="Arial"/>
              </a:rPr>
              <a:t>($75</a:t>
            </a:r>
            <a:r>
              <a:rPr kumimoji="0" sz="1800" b="0" i="0" u="none" strike="noStrike" kern="0" cap="none" spc="-20" normalizeH="0" baseline="0" noProof="0">
                <a:ln>
                  <a:noFill/>
                </a:ln>
                <a:solidFill>
                  <a:srgbClr val="5A6770"/>
                </a:solidFill>
                <a:effectLst/>
                <a:uLnTx/>
                <a:uFillTx/>
                <a:latin typeface="Arial"/>
                <a:ea typeface="+mn-ea"/>
                <a:cs typeface="Arial"/>
              </a:rPr>
              <a:t> </a:t>
            </a:r>
            <a:r>
              <a:rPr kumimoji="0" sz="1800" b="0" i="0" u="none" strike="noStrike" kern="0" cap="none" spc="-25" normalizeH="0" baseline="0" noProof="0">
                <a:ln>
                  <a:noFill/>
                </a:ln>
                <a:solidFill>
                  <a:srgbClr val="5A6770"/>
                </a:solidFill>
                <a:effectLst/>
                <a:uLnTx/>
                <a:uFillTx/>
                <a:latin typeface="Arial"/>
                <a:ea typeface="+mn-ea"/>
                <a:cs typeface="Arial"/>
              </a:rPr>
              <a:t>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0"/>
              </a:spcBef>
              <a:spcAft>
                <a:spcPts val="0"/>
              </a:spcAft>
              <a:buClr>
                <a:srgbClr val="1B5C7D"/>
              </a:buClr>
              <a:buSzTx/>
              <a:buFont typeface="Wingdings"/>
              <a:buChar char=""/>
              <a:tabLst>
                <a:tab pos="240665" algn="l"/>
              </a:tabLst>
              <a:defRPr/>
            </a:pPr>
            <a:r>
              <a:rPr kumimoji="0" sz="1800" b="0" i="0" u="none" strike="noStrike" kern="0" cap="none" spc="0" normalizeH="0" baseline="0" noProof="0">
                <a:ln>
                  <a:noFill/>
                </a:ln>
                <a:solidFill>
                  <a:srgbClr val="5A6770"/>
                </a:solidFill>
                <a:effectLst/>
                <a:uLnTx/>
                <a:uFillTx/>
                <a:latin typeface="Arial"/>
                <a:ea typeface="+mn-ea"/>
                <a:cs typeface="Arial"/>
              </a:rPr>
              <a:t>Whitman</a:t>
            </a:r>
            <a:r>
              <a:rPr kumimoji="0" sz="1800" b="0" i="0" u="none" strike="noStrike" kern="0" cap="none" spc="-70" normalizeH="0" baseline="0" noProof="0">
                <a:ln>
                  <a:noFill/>
                </a:ln>
                <a:solidFill>
                  <a:srgbClr val="5A6770"/>
                </a:solidFill>
                <a:effectLst/>
                <a:uLnTx/>
                <a:uFillTx/>
                <a:latin typeface="Arial"/>
                <a:ea typeface="+mn-ea"/>
                <a:cs typeface="Arial"/>
              </a:rPr>
              <a:t> </a:t>
            </a:r>
            <a:r>
              <a:rPr kumimoji="0" sz="1800" b="0" i="0" u="none" strike="noStrike" kern="0" cap="none" spc="-10" normalizeH="0" baseline="0" noProof="0">
                <a:ln>
                  <a:noFill/>
                </a:ln>
                <a:solidFill>
                  <a:srgbClr val="5A6770"/>
                </a:solidFill>
                <a:effectLst/>
                <a:uLnTx/>
                <a:uFillTx/>
                <a:latin typeface="Arial"/>
                <a:ea typeface="+mn-ea"/>
                <a:cs typeface="Arial"/>
              </a:rPr>
              <a:t>($119</a:t>
            </a:r>
            <a:r>
              <a:rPr kumimoji="0" sz="1800" b="0" i="0" u="none" strike="noStrike" kern="0" cap="none" spc="-55" normalizeH="0" baseline="0" noProof="0">
                <a:ln>
                  <a:noFill/>
                </a:ln>
                <a:solidFill>
                  <a:srgbClr val="5A6770"/>
                </a:solidFill>
                <a:effectLst/>
                <a:uLnTx/>
                <a:uFillTx/>
                <a:latin typeface="Arial"/>
                <a:ea typeface="+mn-ea"/>
                <a:cs typeface="Arial"/>
              </a:rPr>
              <a:t> </a:t>
            </a:r>
            <a:r>
              <a:rPr kumimoji="0" sz="1800" b="0" i="0" u="none" strike="noStrike" kern="0" cap="none" spc="-25" normalizeH="0" baseline="0" noProof="0">
                <a:ln>
                  <a:noFill/>
                </a:ln>
                <a:solidFill>
                  <a:srgbClr val="5A6770"/>
                </a:solidFill>
                <a:effectLst/>
                <a:uLnTx/>
                <a:uFillTx/>
                <a:latin typeface="Arial"/>
                <a:ea typeface="+mn-ea"/>
                <a:cs typeface="Arial"/>
              </a:rPr>
              <a:t>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 name="object 6"/>
          <p:cNvSpPr txBox="1">
            <a:spLocks noGrp="1"/>
          </p:cNvSpPr>
          <p:nvPr>
            <p:ph type="sldNum" sz="quarter" idx="7"/>
          </p:nvPr>
        </p:nvSpPr>
        <p:spPr>
          <a:xfrm>
            <a:off x="9706102" y="6607861"/>
            <a:ext cx="2444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200" b="0" i="0" u="none" strike="noStrike" kern="1200" cap="none" spc="-25" normalizeH="0" baseline="0" noProof="0" smtClean="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28</a:t>
            </a:fld>
            <a:endParaRPr kumimoji="0" sz="1200" b="0" i="0" u="none" strike="noStrike" kern="0" cap="none" spc="-25" normalizeH="0" baseline="0" noProof="0">
              <a:ln>
                <a:noFill/>
              </a:ln>
              <a:solidFill>
                <a:srgbClr val="888888"/>
              </a:solidFill>
              <a:effectLst/>
              <a:uLnTx/>
              <a:uFillTx/>
              <a:latin typeface="Calibri"/>
              <a:ea typeface="+mn-ea"/>
              <a:cs typeface="Calibri"/>
            </a:endParaRPr>
          </a:p>
        </p:txBody>
      </p:sp>
      <p:pic>
        <p:nvPicPr>
          <p:cNvPr id="9" name="Picture 8">
            <a:extLst>
              <a:ext uri="{FF2B5EF4-FFF2-40B4-BE49-F238E27FC236}">
                <a16:creationId xmlns:a16="http://schemas.microsoft.com/office/drawing/2014/main" id="{5F3CCC0A-5CC5-51CC-5F28-3B395F47310D}"/>
              </a:ext>
            </a:extLst>
          </p:cNvPr>
          <p:cNvPicPr>
            <a:picLocks noChangeAspect="1"/>
          </p:cNvPicPr>
          <p:nvPr/>
        </p:nvPicPr>
        <p:blipFill>
          <a:blip r:embed="rId4"/>
          <a:stretch>
            <a:fillRect/>
          </a:stretch>
        </p:blipFill>
        <p:spPr>
          <a:xfrm>
            <a:off x="10339754" y="6257680"/>
            <a:ext cx="1644555" cy="403440"/>
          </a:xfrm>
          <a:prstGeom prst="rect">
            <a:avLst/>
          </a:prstGeom>
        </p:spPr>
      </p:pic>
    </p:spTree>
    <p:extLst>
      <p:ext uri="{BB962C8B-B14F-4D97-AF65-F5344CB8AC3E}">
        <p14:creationId xmlns:p14="http://schemas.microsoft.com/office/powerpoint/2010/main" val="1511753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ED1A-5B09-FF16-7526-D503DE5E2B75}"/>
              </a:ext>
            </a:extLst>
          </p:cNvPr>
          <p:cNvSpPr>
            <a:spLocks noGrp="1"/>
          </p:cNvSpPr>
          <p:nvPr>
            <p:ph type="title"/>
          </p:nvPr>
        </p:nvSpPr>
        <p:spPr>
          <a:xfrm>
            <a:off x="736900" y="205366"/>
            <a:ext cx="10515600" cy="1037388"/>
          </a:xfrm>
        </p:spPr>
        <p:txBody>
          <a:bodyPr>
            <a:normAutofit/>
          </a:bodyPr>
          <a:lstStyle/>
          <a:p>
            <a:pPr algn="ctr"/>
            <a:r>
              <a:rPr lang="en-US" sz="2800" dirty="0">
                <a:latin typeface="Stencil" panose="040409050D0802020404" pitchFamily="82" charset="0"/>
              </a:rPr>
              <a:t>Economic impact analysis Outcomes</a:t>
            </a:r>
          </a:p>
        </p:txBody>
      </p:sp>
      <p:sp>
        <p:nvSpPr>
          <p:cNvPr id="3" name="Content Placeholder 2">
            <a:extLst>
              <a:ext uri="{FF2B5EF4-FFF2-40B4-BE49-F238E27FC236}">
                <a16:creationId xmlns:a16="http://schemas.microsoft.com/office/drawing/2014/main" id="{EE3A59A2-2189-CB76-9C16-DA4FC75F1CA0}"/>
              </a:ext>
            </a:extLst>
          </p:cNvPr>
          <p:cNvSpPr>
            <a:spLocks noGrp="1"/>
          </p:cNvSpPr>
          <p:nvPr>
            <p:ph sz="half" idx="1"/>
          </p:nvPr>
        </p:nvSpPr>
        <p:spPr>
          <a:xfrm>
            <a:off x="603273" y="1643654"/>
            <a:ext cx="4533858" cy="483529"/>
          </a:xfrm>
          <a:solidFill>
            <a:srgbClr val="FFFF00"/>
          </a:solidFill>
          <a:ln w="28575">
            <a:solidFill>
              <a:schemeClr val="tx1"/>
            </a:solidFill>
          </a:ln>
          <a:effectLst>
            <a:outerShdw blurRad="50800" dist="38100" dir="5400000" algn="t" rotWithShape="0">
              <a:prstClr val="black">
                <a:alpha val="40000"/>
              </a:prstClr>
            </a:outerShdw>
          </a:effectLst>
        </p:spPr>
        <p:txBody>
          <a:bodyPr>
            <a:normAutofit/>
          </a:bodyPr>
          <a:lstStyle/>
          <a:p>
            <a:pPr marL="0" indent="0" algn="ctr">
              <a:buNone/>
            </a:pPr>
            <a:r>
              <a:rPr lang="en-US" b="1" dirty="0"/>
              <a:t>Economic Impact = $30.9B</a:t>
            </a:r>
          </a:p>
        </p:txBody>
      </p:sp>
      <p:sp>
        <p:nvSpPr>
          <p:cNvPr id="4" name="Content Placeholder 3">
            <a:extLst>
              <a:ext uri="{FF2B5EF4-FFF2-40B4-BE49-F238E27FC236}">
                <a16:creationId xmlns:a16="http://schemas.microsoft.com/office/drawing/2014/main" id="{DC2FA5EA-BA26-2980-AF14-CE91DE7C04DB}"/>
              </a:ext>
            </a:extLst>
          </p:cNvPr>
          <p:cNvSpPr>
            <a:spLocks noGrp="1"/>
          </p:cNvSpPr>
          <p:nvPr>
            <p:ph sz="half" idx="2"/>
          </p:nvPr>
        </p:nvSpPr>
        <p:spPr>
          <a:xfrm>
            <a:off x="5770374" y="1623742"/>
            <a:ext cx="5181600" cy="503441"/>
          </a:xfrm>
          <a:solidFill>
            <a:srgbClr val="FFFF00"/>
          </a:solidFill>
          <a:ln w="28575">
            <a:solidFill>
              <a:schemeClr val="tx1"/>
            </a:solidFill>
          </a:ln>
          <a:effectLst>
            <a:outerShdw blurRad="50800" dist="38100" dir="5400000" algn="t" rotWithShape="0">
              <a:prstClr val="black">
                <a:alpha val="40000"/>
              </a:prstClr>
            </a:outerShdw>
          </a:effectLst>
        </p:spPr>
        <p:txBody>
          <a:bodyPr>
            <a:normAutofit/>
          </a:bodyPr>
          <a:lstStyle/>
          <a:p>
            <a:pPr marL="0" indent="0" algn="ctr">
              <a:buNone/>
            </a:pPr>
            <a:r>
              <a:rPr lang="en-US" b="1" dirty="0"/>
              <a:t>Jobs = 254,904</a:t>
            </a:r>
          </a:p>
        </p:txBody>
      </p:sp>
      <p:sp>
        <p:nvSpPr>
          <p:cNvPr id="5" name="Content Placeholder 2">
            <a:extLst>
              <a:ext uri="{FF2B5EF4-FFF2-40B4-BE49-F238E27FC236}">
                <a16:creationId xmlns:a16="http://schemas.microsoft.com/office/drawing/2014/main" id="{D3239FF7-4A73-33CB-A95C-A334C7DC3F45}"/>
              </a:ext>
            </a:extLst>
          </p:cNvPr>
          <p:cNvSpPr txBox="1">
            <a:spLocks/>
          </p:cNvSpPr>
          <p:nvPr/>
        </p:nvSpPr>
        <p:spPr>
          <a:xfrm>
            <a:off x="279402" y="2265946"/>
            <a:ext cx="5181600" cy="4616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Industry Sector Comparison</a:t>
            </a:r>
          </a:p>
        </p:txBody>
      </p:sp>
      <p:sp>
        <p:nvSpPr>
          <p:cNvPr id="6" name="TextBox 5">
            <a:extLst>
              <a:ext uri="{FF2B5EF4-FFF2-40B4-BE49-F238E27FC236}">
                <a16:creationId xmlns:a16="http://schemas.microsoft.com/office/drawing/2014/main" id="{531DDD0C-F525-0EE0-A47B-EA9EDFC20F80}"/>
              </a:ext>
            </a:extLst>
          </p:cNvPr>
          <p:cNvSpPr txBox="1"/>
          <p:nvPr/>
        </p:nvSpPr>
        <p:spPr>
          <a:xfrm>
            <a:off x="603273" y="2810745"/>
            <a:ext cx="4533858" cy="3539430"/>
          </a:xfrm>
          <a:prstGeom prst="rect">
            <a:avLst/>
          </a:prstGeom>
          <a:solidFill>
            <a:srgbClr val="0070C0"/>
          </a:solidFill>
          <a:ln w="38100">
            <a:solidFill>
              <a:schemeClr val="tx1"/>
            </a:solidFill>
          </a:ln>
          <a:effectLst>
            <a:outerShdw blurRad="50800" dist="38100" dir="5400000" algn="t" rotWithShape="0">
              <a:prstClr val="black">
                <a:alpha val="40000"/>
              </a:prstClr>
            </a:outerShdw>
          </a:effectLst>
          <a:scene3d>
            <a:camera prst="orthographicFront"/>
            <a:lightRig rig="threePt" dir="t"/>
          </a:scene3d>
          <a:sp3d>
            <a:bevelT prst="relaxedInset"/>
          </a:sp3d>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lumMod val="85000"/>
                  </a:schemeClr>
                </a:solidFill>
                <a:effectLst/>
                <a:uLnTx/>
                <a:uFillTx/>
                <a:latin typeface="Arial Rounded MT Bold" panose="020F0704030504030204" pitchFamily="34" charset="0"/>
                <a:ea typeface="+mn-ea"/>
                <a:cs typeface="+mn-cs"/>
              </a:rPr>
              <a:t>Aerospace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lumMod val="85000"/>
                  </a:schemeClr>
                </a:solidFill>
                <a:effectLst/>
                <a:uLnTx/>
                <a:uFillTx/>
                <a:latin typeface="Arial Rounded MT Bold" panose="020F0704030504030204" pitchFamily="34" charset="0"/>
                <a:ea typeface="+mn-ea"/>
                <a:cs typeface="+mn-cs"/>
              </a:rPr>
              <a:t>Creative Economy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lumMod val="85000"/>
                  </a:schemeClr>
                </a:solidFill>
                <a:effectLst/>
                <a:uLnTx/>
                <a:uFillTx/>
                <a:latin typeface="Arial Rounded MT Bold" panose="020F0704030504030204" pitchFamily="34" charset="0"/>
                <a:ea typeface="+mn-ea"/>
                <a:cs typeface="+mn-cs"/>
              </a:rPr>
              <a:t>Information &amp; Communication Technology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sng" strike="noStrike" kern="0" cap="none" spc="0" normalizeH="0" baseline="0" noProof="0" dirty="0">
                <a:ln>
                  <a:noFill/>
                </a:ln>
                <a:solidFill>
                  <a:srgbClr val="FFFF00"/>
                </a:solidFill>
                <a:effectLst/>
                <a:uLnTx/>
                <a:uFillTx/>
                <a:latin typeface="Arial Rounded MT Bold" panose="020F0704030504030204" pitchFamily="34" charset="0"/>
                <a:ea typeface="+mn-ea"/>
                <a:cs typeface="+mn-cs"/>
              </a:rPr>
              <a:t>Military / Defense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solidFill>
                <a:effectLst/>
                <a:uLnTx/>
                <a:uFillTx/>
                <a:latin typeface="Arial Rounded MT Bold" panose="020F0704030504030204" pitchFamily="34" charset="0"/>
                <a:ea typeface="+mn-ea"/>
                <a:cs typeface="+mn-cs"/>
              </a:rPr>
              <a:t>Agriculture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solidFill>
                <a:effectLst/>
                <a:uLnTx/>
                <a:uFillTx/>
                <a:latin typeface="Arial Rounded MT Bold" panose="020F0704030504030204" pitchFamily="34" charset="0"/>
                <a:ea typeface="+mn-ea"/>
                <a:cs typeface="+mn-cs"/>
              </a:rPr>
              <a:t>Clean Technology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solidFill>
                <a:effectLst/>
                <a:uLnTx/>
                <a:uFillTx/>
                <a:latin typeface="Arial Rounded MT Bold" panose="020F0704030504030204" pitchFamily="34" charset="0"/>
                <a:ea typeface="+mn-ea"/>
                <a:cs typeface="+mn-cs"/>
              </a:rPr>
              <a:t>Forest Products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solidFill>
                <a:effectLst/>
                <a:uLnTx/>
                <a:uFillTx/>
                <a:latin typeface="Arial Rounded MT Bold" panose="020F0704030504030204" pitchFamily="34" charset="0"/>
                <a:ea typeface="+mn-ea"/>
                <a:cs typeface="+mn-cs"/>
              </a:rPr>
              <a:t>Life Sciences &amp; Global Health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solidFill>
                <a:effectLst/>
                <a:uLnTx/>
                <a:uFillTx/>
                <a:latin typeface="Arial Rounded MT Bold" panose="020F0704030504030204" pitchFamily="34" charset="0"/>
                <a:ea typeface="+mn-ea"/>
                <a:cs typeface="+mn-cs"/>
              </a:rPr>
              <a:t>Maritime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chemeClr val="bg1"/>
                </a:solidFill>
                <a:effectLst/>
                <a:uLnTx/>
                <a:uFillTx/>
                <a:latin typeface="Arial Rounded MT Bold" panose="020F0704030504030204" pitchFamily="34" charset="0"/>
                <a:ea typeface="+mn-ea"/>
                <a:cs typeface="+mn-cs"/>
              </a:rPr>
              <a:t>Tourism</a:t>
            </a:r>
          </a:p>
        </p:txBody>
      </p:sp>
      <p:sp>
        <p:nvSpPr>
          <p:cNvPr id="7" name="Text Placeholder 2">
            <a:extLst>
              <a:ext uri="{FF2B5EF4-FFF2-40B4-BE49-F238E27FC236}">
                <a16:creationId xmlns:a16="http://schemas.microsoft.com/office/drawing/2014/main" id="{194B7FF4-880B-51F2-0573-509395E079FD}"/>
              </a:ext>
            </a:extLst>
          </p:cNvPr>
          <p:cNvSpPr txBox="1">
            <a:spLocks/>
          </p:cNvSpPr>
          <p:nvPr/>
        </p:nvSpPr>
        <p:spPr>
          <a:xfrm>
            <a:off x="5287820" y="2829359"/>
            <a:ext cx="6146708" cy="3520816"/>
          </a:xfrm>
          <a:prstGeom prst="rect">
            <a:avLst/>
          </a:prstGeom>
          <a:solidFill>
            <a:schemeClr val="tx2">
              <a:lumMod val="25000"/>
              <a:lumOff val="75000"/>
            </a:schemeClr>
          </a:solidFill>
          <a:ln w="38100">
            <a:solidFill>
              <a:schemeClr val="tx1"/>
            </a:solidFill>
          </a:ln>
          <a:effectLst>
            <a:outerShdw blurRad="50800" dist="38100" dir="5400000" algn="t" rotWithShape="0">
              <a:prstClr val="black">
                <a:alpha val="40000"/>
              </a:prstClr>
            </a:outerShdw>
          </a:effectLst>
          <a:scene3d>
            <a:camera prst="orthographicFront"/>
            <a:lightRig rig="threePt" dir="t"/>
          </a:scene3d>
          <a:sp3d>
            <a:bevelT prst="relaxedInset"/>
          </a:sp3d>
        </p:spPr>
        <p:txBody>
          <a:bodyPr vert="horz" lIns="91440" tIns="45720" rIns="91440" bIns="45720" rtlCol="0" anchor="ctr">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377" rtl="0" eaLnBrk="1" fontAlgn="auto" latinLnBrk="0" hangingPunct="1">
              <a:lnSpc>
                <a:spcPct val="90000"/>
              </a:lnSpc>
              <a:spcBef>
                <a:spcPct val="200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Rounded MT Bold"/>
                <a:ea typeface="+mn-ea"/>
                <a:cs typeface="+mn-cs"/>
              </a:rPr>
              <a:t>Need for improved, consistent statewide and local coordination</a:t>
            </a:r>
          </a:p>
          <a:p>
            <a:pPr marL="342900" marR="0" lvl="0" indent="-342900" algn="l" defTabSz="914377" rtl="0" eaLnBrk="1" fontAlgn="auto" latinLnBrk="0" hangingPunct="1">
              <a:lnSpc>
                <a:spcPct val="90000"/>
              </a:lnSpc>
              <a:spcBef>
                <a:spcPct val="200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Undersubscribed sector which creates massive economic opportunities for the state.</a:t>
            </a:r>
          </a:p>
          <a:p>
            <a:pPr marL="342900" marR="0" lvl="0" indent="-342900" algn="l" defTabSz="914377" rtl="0" eaLnBrk="1" fontAlgn="auto" latinLnBrk="0" hangingPunct="1">
              <a:lnSpc>
                <a:spcPct val="90000"/>
              </a:lnSpc>
              <a:spcBef>
                <a:spcPct val="200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Rounded MT Bold"/>
                <a:ea typeface="+mn-ea"/>
                <a:cs typeface="+mn-cs"/>
              </a:rPr>
              <a:t>SWOT analysis IDs military quality of life challenges (</a:t>
            </a:r>
            <a:r>
              <a:rPr kumimoji="0" lang="en-US" sz="2000" b="0" i="0" u="none" strike="noStrike" kern="1200" cap="none" spc="0" normalizeH="0" baseline="0" noProof="0" dirty="0">
                <a:ln>
                  <a:noFill/>
                </a:ln>
                <a:solidFill>
                  <a:srgbClr val="C00000"/>
                </a:solidFill>
                <a:effectLst/>
                <a:uLnTx/>
                <a:uFillTx/>
                <a:latin typeface="Arial Rounded MT Bold"/>
                <a:ea typeface="+mn-ea"/>
                <a:cs typeface="+mn-cs"/>
              </a:rPr>
              <a:t>affordable housing, childcare, and military spouse employment barriers</a:t>
            </a:r>
            <a:r>
              <a:rPr kumimoji="0" lang="en-US" sz="2000" b="0" i="0" u="none" strike="noStrike" kern="1200" cap="none" spc="0" normalizeH="0" baseline="0" noProof="0" dirty="0">
                <a:ln>
                  <a:noFill/>
                </a:ln>
                <a:solidFill>
                  <a:prstClr val="black"/>
                </a:solidFill>
                <a:effectLst/>
                <a:uLnTx/>
                <a:uFillTx/>
                <a:latin typeface="Arial Rounded MT Bold"/>
                <a:ea typeface="+mn-ea"/>
                <a:cs typeface="+mn-cs"/>
              </a:rPr>
              <a:t>). </a:t>
            </a:r>
          </a:p>
          <a:p>
            <a:pPr marL="342900" marR="0" lvl="0" indent="-342900" algn="l" defTabSz="914377" rtl="0" eaLnBrk="1" fontAlgn="auto" latinLnBrk="0" hangingPunct="1">
              <a:lnSpc>
                <a:spcPct val="90000"/>
              </a:lnSpc>
              <a:spcBef>
                <a:spcPct val="200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Rounded MT Bold"/>
                <a:ea typeface="+mn-ea"/>
                <a:cs typeface="+mn-cs"/>
              </a:rPr>
              <a:t>Need for an </a:t>
            </a:r>
            <a:r>
              <a:rPr kumimoji="0" lang="en-US" sz="2000" b="0" i="1" u="sng" strike="noStrike" kern="1200" cap="none" spc="0" normalizeH="0" baseline="0" noProof="0" dirty="0">
                <a:ln>
                  <a:noFill/>
                </a:ln>
                <a:solidFill>
                  <a:prstClr val="black"/>
                </a:solidFill>
                <a:effectLst/>
                <a:uLnTx/>
                <a:uFillTx/>
                <a:latin typeface="Arial Rounded MT Bold"/>
                <a:ea typeface="+mn-ea"/>
                <a:cs typeface="+mn-cs"/>
              </a:rPr>
              <a:t>appropriate staff structure</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8" name="TextBox 7">
            <a:extLst>
              <a:ext uri="{FF2B5EF4-FFF2-40B4-BE49-F238E27FC236}">
                <a16:creationId xmlns:a16="http://schemas.microsoft.com/office/drawing/2014/main" id="{0550337B-BAB2-BCB1-7FF7-4CF08EA24D26}"/>
              </a:ext>
            </a:extLst>
          </p:cNvPr>
          <p:cNvSpPr txBox="1"/>
          <p:nvPr/>
        </p:nvSpPr>
        <p:spPr>
          <a:xfrm>
            <a:off x="5276229" y="2265945"/>
            <a:ext cx="61698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Aptos" panose="020B0004020202020204" pitchFamily="34" charset="0"/>
                <a:ea typeface="+mn-ea"/>
                <a:cs typeface="+mn-cs"/>
              </a:rPr>
              <a:t>SWOT Findings</a:t>
            </a:r>
            <a:endParaRPr kumimoji="0" lang="en-US"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9" name="Picture 2" descr="I:\Economic Development\1.SSMCP\ASSN OF DEFENSE COMMUNITIES\GADC logo">
            <a:extLst>
              <a:ext uri="{FF2B5EF4-FFF2-40B4-BE49-F238E27FC236}">
                <a16:creationId xmlns:a16="http://schemas.microsoft.com/office/drawing/2014/main" id="{21A0F85E-4CFD-0F89-4A4D-F392E20F8F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74020" y="121623"/>
            <a:ext cx="565580" cy="948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9F04FFA-8A05-089B-D509-2132165E4EA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400" y="204029"/>
            <a:ext cx="2528013" cy="404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DB9263B-2795-258C-3865-429E68CADFD2}"/>
              </a:ext>
            </a:extLst>
          </p:cNvPr>
          <p:cNvSpPr txBox="1"/>
          <p:nvPr/>
        </p:nvSpPr>
        <p:spPr>
          <a:xfrm>
            <a:off x="736900" y="959171"/>
            <a:ext cx="105156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accent1"/>
                </a:solidFill>
                <a:effectLst/>
                <a:uLnTx/>
                <a:uFillTx/>
                <a:latin typeface="Aptos" panose="020B0004020202020204" pitchFamily="34" charset="0"/>
                <a:ea typeface="Aptos" panose="020B0004020202020204" pitchFamily="34" charset="0"/>
                <a:cs typeface="Times New Roman" panose="02020603050405020304" pitchFamily="18" charset="0"/>
              </a:rPr>
              <a:t>Washington is #11 in total defense spending and #7 in number of personnel in the nation</a:t>
            </a:r>
            <a:endParaRPr kumimoji="0" lang="en-US" sz="2000" b="1" i="1" u="none" strike="noStrike" kern="1200" cap="none" spc="0" normalizeH="0" baseline="0" noProof="0" dirty="0">
              <a:ln>
                <a:noFill/>
              </a:ln>
              <a:solidFill>
                <a:schemeClr val="accent1"/>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01930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F5419-61F5-57FC-979D-46F00340E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5057D-FA52-6328-C29D-20C7EAF30FF1}"/>
              </a:ext>
            </a:extLst>
          </p:cNvPr>
          <p:cNvSpPr>
            <a:spLocks noGrp="1"/>
          </p:cNvSpPr>
          <p:nvPr>
            <p:ph type="title"/>
          </p:nvPr>
        </p:nvSpPr>
        <p:spPr>
          <a:xfrm>
            <a:off x="718064" y="251370"/>
            <a:ext cx="10515600" cy="1325563"/>
          </a:xfrm>
        </p:spPr>
        <p:txBody>
          <a:bodyPr>
            <a:normAutofit fontScale="90000"/>
          </a:bodyPr>
          <a:lstStyle/>
          <a:p>
            <a:pPr algn="ctr"/>
            <a:br>
              <a:rPr lang="en-US" sz="3600" dirty="0">
                <a:solidFill>
                  <a:srgbClr val="006600"/>
                </a:solidFill>
                <a:latin typeface="Stencil" panose="040409050D0802020404" pitchFamily="82" charset="0"/>
              </a:rPr>
            </a:br>
            <a:br>
              <a:rPr lang="en-US" sz="3600" dirty="0">
                <a:solidFill>
                  <a:srgbClr val="006600"/>
                </a:solidFill>
                <a:latin typeface="Stencil" panose="040409050D0802020404" pitchFamily="82" charset="0"/>
              </a:rPr>
            </a:br>
            <a:r>
              <a:rPr lang="en-US" sz="3600" dirty="0">
                <a:solidFill>
                  <a:srgbClr val="006600"/>
                </a:solidFill>
                <a:latin typeface="Stencil" panose="040409050D0802020404" pitchFamily="82" charset="0"/>
              </a:rPr>
              <a:t>INDIGENOUS PEOPLE AND LANDS ACKNOWLEDGEMENT</a:t>
            </a:r>
          </a:p>
        </p:txBody>
      </p:sp>
      <p:sp>
        <p:nvSpPr>
          <p:cNvPr id="3" name="Content Placeholder 2">
            <a:extLst>
              <a:ext uri="{FF2B5EF4-FFF2-40B4-BE49-F238E27FC236}">
                <a16:creationId xmlns:a16="http://schemas.microsoft.com/office/drawing/2014/main" id="{EDAE8E4F-3B44-6D65-F9EA-2F8B0F9925DF}"/>
              </a:ext>
            </a:extLst>
          </p:cNvPr>
          <p:cNvSpPr>
            <a:spLocks noGrp="1"/>
          </p:cNvSpPr>
          <p:nvPr>
            <p:ph idx="1"/>
          </p:nvPr>
        </p:nvSpPr>
        <p:spPr>
          <a:xfrm>
            <a:off x="495300" y="1943100"/>
            <a:ext cx="11112499" cy="3644900"/>
          </a:xfrm>
        </p:spPr>
        <p:txBody>
          <a:bodyPr>
            <a:normAutofit fontScale="77500" lnSpcReduction="20000"/>
          </a:bodyPr>
          <a:lstStyle/>
          <a:p>
            <a:pPr marL="0" indent="0" algn="ctr">
              <a:lnSpc>
                <a:spcPct val="150000"/>
              </a:lnSpc>
              <a:buNone/>
            </a:pPr>
            <a:r>
              <a:rPr lang="en-US" dirty="0">
                <a:latin typeface="Aptos Black" panose="020B0004020202020204" pitchFamily="34" charset="0"/>
              </a:rPr>
              <a:t>Every community owes its existence and vitality to generations from around the world who contributed their hopes, dreams, and energy to making the history that led to this moment. SSMCP would like to recognize that we are on the lands of the Nisqually People, and acknowledge the history of dispossession that allowed for the growth of our community. We offer respect to the Nisqually People and their Elders, past, present, and emerging. We recognize our responsibility to value all people and are committed to equitably serving all people in our diverse community.</a:t>
            </a:r>
            <a:endParaRPr lang="en-US" dirty="0">
              <a:solidFill>
                <a:srgbClr val="002060"/>
              </a:solidFill>
              <a:latin typeface="Aptos Black" panose="020B0004020202020204" pitchFamily="34" charset="0"/>
            </a:endParaRPr>
          </a:p>
        </p:txBody>
      </p:sp>
      <p:pic>
        <p:nvPicPr>
          <p:cNvPr id="4" name="Picture 6">
            <a:extLst>
              <a:ext uri="{FF2B5EF4-FFF2-40B4-BE49-F238E27FC236}">
                <a16:creationId xmlns:a16="http://schemas.microsoft.com/office/drawing/2014/main" id="{19F794AA-051F-3691-A06D-FBEA117BE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2" y="76698"/>
            <a:ext cx="447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Economic Development\1.SSMCP\ASSN OF DEFENSE COMMUNITIES\GADC logo">
            <a:extLst>
              <a:ext uri="{FF2B5EF4-FFF2-40B4-BE49-F238E27FC236}">
                <a16:creationId xmlns:a16="http://schemas.microsoft.com/office/drawing/2014/main" id="{491A45CF-D2EF-7A2C-7C78-1A8603A98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3664" y="90192"/>
            <a:ext cx="8567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366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BB44-73C0-76F0-DA27-63263DC3BEB9}"/>
              </a:ext>
            </a:extLst>
          </p:cNvPr>
          <p:cNvSpPr>
            <a:spLocks noGrp="1"/>
          </p:cNvSpPr>
          <p:nvPr>
            <p:ph type="title"/>
          </p:nvPr>
        </p:nvSpPr>
        <p:spPr/>
        <p:txBody>
          <a:bodyPr>
            <a:normAutofit/>
          </a:bodyPr>
          <a:lstStyle/>
          <a:p>
            <a:pPr algn="ctr"/>
            <a:r>
              <a:rPr lang="en-US" sz="2800" dirty="0">
                <a:latin typeface="Stencil" panose="040409050D0802020404" pitchFamily="82" charset="0"/>
              </a:rPr>
              <a:t>How do Other States Organize?</a:t>
            </a:r>
          </a:p>
        </p:txBody>
      </p:sp>
      <p:graphicFrame>
        <p:nvGraphicFramePr>
          <p:cNvPr id="11" name="Content Placeholder 2">
            <a:extLst>
              <a:ext uri="{FF2B5EF4-FFF2-40B4-BE49-F238E27FC236}">
                <a16:creationId xmlns:a16="http://schemas.microsoft.com/office/drawing/2014/main" id="{79267B9B-4376-EF71-DC1E-9EDD49CA1B2D}"/>
              </a:ext>
            </a:extLst>
          </p:cNvPr>
          <p:cNvGraphicFramePr>
            <a:graphicFrameLocks noGrp="1"/>
          </p:cNvGraphicFramePr>
          <p:nvPr>
            <p:ph idx="1"/>
            <p:extLst>
              <p:ext uri="{D42A27DB-BD31-4B8C-83A1-F6EECF244321}">
                <p14:modId xmlns:p14="http://schemas.microsoft.com/office/powerpoint/2010/main" val="1843496847"/>
              </p:ext>
            </p:extLst>
          </p:nvPr>
        </p:nvGraphicFramePr>
        <p:xfrm>
          <a:off x="838200" y="226896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02C7B68-B66D-E6D8-5E6C-F3F08E86E205}"/>
              </a:ext>
            </a:extLst>
          </p:cNvPr>
          <p:cNvSpPr txBox="1"/>
          <p:nvPr/>
        </p:nvSpPr>
        <p:spPr>
          <a:xfrm>
            <a:off x="1533236" y="1297754"/>
            <a:ext cx="902392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rial Rounded MT Bold" panose="020F0704030504030204" pitchFamily="34" charset="0"/>
                <a:ea typeface="Georgia" panose="02040502050405020303" pitchFamily="18" charset="0"/>
                <a:cs typeface="Georgia" panose="02040502050405020303" pitchFamily="18" charset="0"/>
              </a:rPr>
              <a:t>Statewide Unified Approach for Defense Community Coordination</a:t>
            </a:r>
            <a:endParaRPr kumimoji="0" lang="en-US"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6" name="Picture 2" descr="I:\Economic Development\1.SSMCP\ASSN OF DEFENSE COMMUNITIES\GADC logo">
            <a:extLst>
              <a:ext uri="{FF2B5EF4-FFF2-40B4-BE49-F238E27FC236}">
                <a16:creationId xmlns:a16="http://schemas.microsoft.com/office/drawing/2014/main" id="{0AA85523-D2A8-1919-F083-79EA0525862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1474020" y="121623"/>
            <a:ext cx="565580" cy="948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EE0D8E8-9087-2595-6B41-04606BDC842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52400" y="204029"/>
            <a:ext cx="2528013" cy="404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EC0AB3D-A0F4-C7AD-7650-46A7C3AE4C02}"/>
              </a:ext>
            </a:extLst>
          </p:cNvPr>
          <p:cNvSpPr txBox="1"/>
          <p:nvPr/>
        </p:nvSpPr>
        <p:spPr>
          <a:xfrm>
            <a:off x="733526" y="1861910"/>
            <a:ext cx="10720754" cy="338554"/>
          </a:xfrm>
          <a:prstGeom prst="rect">
            <a:avLst/>
          </a:prstGeom>
          <a:solidFill>
            <a:srgbClr val="FFC000"/>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1600" dirty="0">
                <a:solidFill>
                  <a:srgbClr val="002060"/>
                </a:solidFill>
                <a:latin typeface="Arial Rounded MT Bold" panose="020F0704030504030204" pitchFamily="34" charset="0"/>
              </a:rPr>
              <a:t>All have offices are separate from the Veterans Department, state military department and national guard. </a:t>
            </a:r>
          </a:p>
        </p:txBody>
      </p:sp>
    </p:spTree>
    <p:extLst>
      <p:ext uri="{BB962C8B-B14F-4D97-AF65-F5344CB8AC3E}">
        <p14:creationId xmlns:p14="http://schemas.microsoft.com/office/powerpoint/2010/main" val="1558678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C18C0-5BCB-EFEE-D06F-B054998F81DD}"/>
              </a:ext>
            </a:extLst>
          </p:cNvPr>
          <p:cNvSpPr>
            <a:spLocks noGrp="1"/>
          </p:cNvSpPr>
          <p:nvPr>
            <p:ph type="title"/>
          </p:nvPr>
        </p:nvSpPr>
        <p:spPr>
          <a:xfrm>
            <a:off x="439477" y="721211"/>
            <a:ext cx="5486400" cy="1292532"/>
          </a:xfrm>
        </p:spPr>
        <p:txBody>
          <a:bodyPr>
            <a:normAutofit/>
          </a:bodyPr>
          <a:lstStyle/>
          <a:p>
            <a:r>
              <a:rPr lang="en-US" sz="2800" dirty="0">
                <a:solidFill>
                  <a:srgbClr val="006600"/>
                </a:solidFill>
                <a:latin typeface="Stencil" panose="040409050D0802020404" pitchFamily="82" charset="0"/>
              </a:rPr>
              <a:t>Military Installation Resiliency Review</a:t>
            </a:r>
          </a:p>
        </p:txBody>
      </p:sp>
      <p:sp>
        <p:nvSpPr>
          <p:cNvPr id="3" name="Content Placeholder 2">
            <a:extLst>
              <a:ext uri="{FF2B5EF4-FFF2-40B4-BE49-F238E27FC236}">
                <a16:creationId xmlns:a16="http://schemas.microsoft.com/office/drawing/2014/main" id="{A2BF8CC0-C4BA-CAC7-D5A0-8BB42EE90335}"/>
              </a:ext>
            </a:extLst>
          </p:cNvPr>
          <p:cNvSpPr>
            <a:spLocks noGrp="1"/>
          </p:cNvSpPr>
          <p:nvPr>
            <p:ph idx="1"/>
          </p:nvPr>
        </p:nvSpPr>
        <p:spPr>
          <a:xfrm>
            <a:off x="439477" y="2013743"/>
            <a:ext cx="6335278" cy="4525963"/>
          </a:xfrm>
        </p:spPr>
        <p:txBody>
          <a:bodyPr>
            <a:normAutofit/>
          </a:bodyPr>
          <a:lstStyle/>
          <a:p>
            <a:pPr marL="0" indent="0">
              <a:buNone/>
            </a:pPr>
            <a:r>
              <a:rPr lang="en-US" sz="2800" dirty="0">
                <a:latin typeface="Arial Rounded MT Bold" panose="020F0704030504030204" pitchFamily="34" charset="0"/>
              </a:rPr>
              <a:t>The overarching goal was to increase the military value of the installation by preserving the military mission and promoting continued community growth, resilience, and economic development through community investments outside the fence line. </a:t>
            </a:r>
          </a:p>
          <a:p>
            <a:pPr algn="l"/>
            <a:endParaRPr lang="en-US" sz="2800" b="0" i="0" u="none" strike="noStrike" baseline="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C447955D-B365-88B6-6D95-A8B4D0CB19E3}"/>
              </a:ext>
            </a:extLst>
          </p:cNvPr>
          <p:cNvPicPr>
            <a:picLocks noChangeAspect="1"/>
          </p:cNvPicPr>
          <p:nvPr/>
        </p:nvPicPr>
        <p:blipFill>
          <a:blip r:embed="rId3"/>
          <a:stretch>
            <a:fillRect/>
          </a:stretch>
        </p:blipFill>
        <p:spPr>
          <a:xfrm>
            <a:off x="6920069" y="137319"/>
            <a:ext cx="5132005" cy="6583361"/>
          </a:xfrm>
          <a:prstGeom prst="rect">
            <a:avLst/>
          </a:prstGeom>
        </p:spPr>
      </p:pic>
      <p:pic>
        <p:nvPicPr>
          <p:cNvPr id="6" name="Picture 2" descr="I:\Economic Development\1.SSMCP\ASSN OF DEFENSE COMMUNITIES\GADC logo">
            <a:extLst>
              <a:ext uri="{FF2B5EF4-FFF2-40B4-BE49-F238E27FC236}">
                <a16:creationId xmlns:a16="http://schemas.microsoft.com/office/drawing/2014/main" id="{E2E764AF-FDD1-A4EC-9D85-3008BDB4DD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1321" y="76855"/>
            <a:ext cx="908087" cy="114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10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2C1A-2C47-3C9F-8B3A-92A675F4D187}"/>
              </a:ext>
            </a:extLst>
          </p:cNvPr>
          <p:cNvSpPr>
            <a:spLocks noGrp="1"/>
          </p:cNvSpPr>
          <p:nvPr>
            <p:ph type="title"/>
          </p:nvPr>
        </p:nvSpPr>
        <p:spPr>
          <a:xfrm>
            <a:off x="1970567" y="604249"/>
            <a:ext cx="8229600" cy="639762"/>
          </a:xfrm>
        </p:spPr>
        <p:txBody>
          <a:bodyPr>
            <a:normAutofit/>
          </a:bodyPr>
          <a:lstStyle/>
          <a:p>
            <a:r>
              <a:rPr lang="en-US" sz="2800" b="1" dirty="0">
                <a:solidFill>
                  <a:srgbClr val="006600"/>
                </a:solidFill>
                <a:latin typeface="Stencil" panose="040409050D0802020404" pitchFamily="82" charset="0"/>
              </a:rPr>
              <a:t>Risk Assessment Results/Assets</a:t>
            </a:r>
          </a:p>
        </p:txBody>
      </p:sp>
      <p:graphicFrame>
        <p:nvGraphicFramePr>
          <p:cNvPr id="4" name="Table 3">
            <a:extLst>
              <a:ext uri="{FF2B5EF4-FFF2-40B4-BE49-F238E27FC236}">
                <a16:creationId xmlns:a16="http://schemas.microsoft.com/office/drawing/2014/main" id="{43DCC058-5D15-5FEF-F9F2-6E2A856AB153}"/>
              </a:ext>
            </a:extLst>
          </p:cNvPr>
          <p:cNvGraphicFramePr>
            <a:graphicFrameLocks noGrp="1"/>
          </p:cNvGraphicFramePr>
          <p:nvPr>
            <p:extLst>
              <p:ext uri="{D42A27DB-BD31-4B8C-83A1-F6EECF244321}">
                <p14:modId xmlns:p14="http://schemas.microsoft.com/office/powerpoint/2010/main" val="3675348629"/>
              </p:ext>
            </p:extLst>
          </p:nvPr>
        </p:nvGraphicFramePr>
        <p:xfrm>
          <a:off x="4062351" y="1228064"/>
          <a:ext cx="7772400" cy="5334000"/>
        </p:xfrm>
        <a:graphic>
          <a:graphicData uri="http://schemas.openxmlformats.org/drawingml/2006/table">
            <a:tbl>
              <a:tblPr firstRow="1" firstCol="1" bandRow="1"/>
              <a:tblGrid>
                <a:gridCol w="1600200">
                  <a:extLst>
                    <a:ext uri="{9D8B030D-6E8A-4147-A177-3AD203B41FA5}">
                      <a16:colId xmlns:a16="http://schemas.microsoft.com/office/drawing/2014/main" val="2778924269"/>
                    </a:ext>
                  </a:extLst>
                </a:gridCol>
                <a:gridCol w="4781349">
                  <a:extLst>
                    <a:ext uri="{9D8B030D-6E8A-4147-A177-3AD203B41FA5}">
                      <a16:colId xmlns:a16="http://schemas.microsoft.com/office/drawing/2014/main" val="3379807552"/>
                    </a:ext>
                  </a:extLst>
                </a:gridCol>
                <a:gridCol w="1390851">
                  <a:extLst>
                    <a:ext uri="{9D8B030D-6E8A-4147-A177-3AD203B41FA5}">
                      <a16:colId xmlns:a16="http://schemas.microsoft.com/office/drawing/2014/main" val="1203745384"/>
                    </a:ext>
                  </a:extLst>
                </a:gridCol>
              </a:tblGrid>
              <a:tr h="254000">
                <a:tc>
                  <a:txBody>
                    <a:bodyPr/>
                    <a:lstStyle/>
                    <a:p>
                      <a:pPr marL="0" marR="0" algn="ctr">
                        <a:spcBef>
                          <a:spcPts val="300"/>
                        </a:spcBef>
                        <a:spcAft>
                          <a:spcPts val="200"/>
                        </a:spcAft>
                      </a:pPr>
                      <a:r>
                        <a:rPr lang="en-CA" sz="1200" b="1">
                          <a:solidFill>
                            <a:srgbClr val="FFFFFF"/>
                          </a:solidFill>
                          <a:effectLst/>
                          <a:highlight>
                            <a:srgbClr val="ED7000"/>
                          </a:highlight>
                          <a:latin typeface="+mn-lt"/>
                          <a:ea typeface="Times New Roman" panose="02020603050405020304" pitchFamily="18" charset="0"/>
                          <a:cs typeface="Times New Roman" panose="02020603050405020304" pitchFamily="18" charset="0"/>
                        </a:rPr>
                        <a:t>Lifeline</a:t>
                      </a:r>
                      <a:endParaRPr lang="en-US" sz="1200" b="1">
                        <a:effectLst/>
                        <a:highlight>
                          <a:srgbClr val="ED7000"/>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ED7000"/>
                      </a:solidFill>
                      <a:prstDash val="solid"/>
                      <a:round/>
                      <a:headEnd type="none" w="med" len="med"/>
                      <a:tailEnd type="none" w="med" len="med"/>
                    </a:lnL>
                    <a:lnR>
                      <a:noFill/>
                    </a:lnR>
                    <a:lnT w="12700" cap="flat" cmpd="sng" algn="ctr">
                      <a:solidFill>
                        <a:srgbClr val="ED7000"/>
                      </a:solidFill>
                      <a:prstDash val="solid"/>
                      <a:round/>
                      <a:headEnd type="none" w="med" len="med"/>
                      <a:tailEnd type="none" w="med" len="med"/>
                    </a:lnT>
                    <a:lnB w="12700" cap="flat" cmpd="sng" algn="ctr">
                      <a:solidFill>
                        <a:srgbClr val="ED7000"/>
                      </a:solidFill>
                      <a:prstDash val="solid"/>
                      <a:round/>
                      <a:headEnd type="none" w="med" len="med"/>
                      <a:tailEnd type="none" w="med" len="med"/>
                    </a:lnB>
                    <a:solidFill>
                      <a:srgbClr val="ED7000"/>
                    </a:solidFill>
                  </a:tcPr>
                </a:tc>
                <a:tc>
                  <a:txBody>
                    <a:bodyPr/>
                    <a:lstStyle/>
                    <a:p>
                      <a:pPr marL="0" marR="0" algn="ctr">
                        <a:spcBef>
                          <a:spcPts val="300"/>
                        </a:spcBef>
                        <a:spcAft>
                          <a:spcPts val="200"/>
                        </a:spcAft>
                      </a:pPr>
                      <a:r>
                        <a:rPr lang="en-CA" sz="1200" b="1">
                          <a:solidFill>
                            <a:srgbClr val="FFFFFF"/>
                          </a:solidFill>
                          <a:effectLst/>
                          <a:highlight>
                            <a:srgbClr val="ED7000"/>
                          </a:highlight>
                          <a:latin typeface="+mn-lt"/>
                          <a:ea typeface="Times New Roman" panose="02020603050405020304" pitchFamily="18" charset="0"/>
                          <a:cs typeface="Times New Roman" panose="02020603050405020304" pitchFamily="18" charset="0"/>
                        </a:rPr>
                        <a:t>Asset Name</a:t>
                      </a:r>
                      <a:endParaRPr lang="en-US" sz="1200" b="1">
                        <a:effectLst/>
                        <a:highlight>
                          <a:srgbClr val="ED7000"/>
                        </a:highlight>
                        <a:latin typeface="+mn-lt"/>
                        <a:ea typeface="Times New Roman" panose="02020603050405020304" pitchFamily="18" charset="0"/>
                        <a:cs typeface="Times New Roman" panose="02020603050405020304" pitchFamily="18" charset="0"/>
                      </a:endParaRPr>
                    </a:p>
                  </a:txBody>
                  <a:tcPr marL="53881" marR="53881" marT="0" marB="0" anchor="ctr">
                    <a:lnL>
                      <a:noFill/>
                    </a:lnL>
                    <a:lnR>
                      <a:noFill/>
                    </a:lnR>
                    <a:lnT w="12700" cap="flat" cmpd="sng" algn="ctr">
                      <a:solidFill>
                        <a:srgbClr val="ED7000"/>
                      </a:solidFill>
                      <a:prstDash val="solid"/>
                      <a:round/>
                      <a:headEnd type="none" w="med" len="med"/>
                      <a:tailEnd type="none" w="med" len="med"/>
                    </a:lnT>
                    <a:lnB w="12700" cap="flat" cmpd="sng" algn="ctr">
                      <a:solidFill>
                        <a:srgbClr val="ED7000"/>
                      </a:solidFill>
                      <a:prstDash val="solid"/>
                      <a:round/>
                      <a:headEnd type="none" w="med" len="med"/>
                      <a:tailEnd type="none" w="med" len="med"/>
                    </a:lnB>
                    <a:solidFill>
                      <a:srgbClr val="ED7000"/>
                    </a:solidFill>
                  </a:tcPr>
                </a:tc>
                <a:tc>
                  <a:txBody>
                    <a:bodyPr/>
                    <a:lstStyle/>
                    <a:p>
                      <a:pPr marL="0" marR="0" algn="ctr">
                        <a:spcBef>
                          <a:spcPts val="300"/>
                        </a:spcBef>
                        <a:spcAft>
                          <a:spcPts val="200"/>
                        </a:spcAft>
                      </a:pPr>
                      <a:r>
                        <a:rPr lang="en-CA" sz="1200" b="1" dirty="0">
                          <a:solidFill>
                            <a:srgbClr val="FFFFFF"/>
                          </a:solidFill>
                          <a:effectLst/>
                          <a:highlight>
                            <a:srgbClr val="ED7000"/>
                          </a:highlight>
                          <a:latin typeface="+mn-lt"/>
                          <a:ea typeface="Times New Roman" panose="02020603050405020304" pitchFamily="18" charset="0"/>
                          <a:cs typeface="Times New Roman" panose="02020603050405020304" pitchFamily="18" charset="0"/>
                        </a:rPr>
                        <a:t>Total Risk Score</a:t>
                      </a:r>
                      <a:endParaRPr lang="en-US" sz="1200" b="1" dirty="0">
                        <a:effectLst/>
                        <a:highlight>
                          <a:srgbClr val="ED7000"/>
                        </a:highlight>
                        <a:latin typeface="+mn-lt"/>
                        <a:ea typeface="Times New Roman" panose="02020603050405020304" pitchFamily="18" charset="0"/>
                        <a:cs typeface="Times New Roman" panose="02020603050405020304" pitchFamily="18" charset="0"/>
                      </a:endParaRPr>
                    </a:p>
                  </a:txBody>
                  <a:tcPr marL="53881" marR="53881" marT="0" marB="0" anchor="ctr">
                    <a:lnL>
                      <a:noFill/>
                    </a:lnL>
                    <a:lnR w="12700" cap="flat" cmpd="sng" algn="ctr">
                      <a:solidFill>
                        <a:srgbClr val="ED7000"/>
                      </a:solidFill>
                      <a:prstDash val="solid"/>
                      <a:round/>
                      <a:headEnd type="none" w="med" len="med"/>
                      <a:tailEnd type="none" w="med" len="med"/>
                    </a:lnR>
                    <a:lnT w="12700" cap="flat" cmpd="sng" algn="ctr">
                      <a:solidFill>
                        <a:srgbClr val="ED7000"/>
                      </a:solidFill>
                      <a:prstDash val="solid"/>
                      <a:round/>
                      <a:headEnd type="none" w="med" len="med"/>
                      <a:tailEnd type="none" w="med" len="med"/>
                    </a:lnT>
                    <a:lnB w="12700" cap="flat" cmpd="sng" algn="ctr">
                      <a:solidFill>
                        <a:srgbClr val="ED7000"/>
                      </a:solidFill>
                      <a:prstDash val="solid"/>
                      <a:round/>
                      <a:headEnd type="none" w="med" len="med"/>
                      <a:tailEnd type="none" w="med" len="med"/>
                    </a:lnB>
                    <a:solidFill>
                      <a:srgbClr val="ED7000"/>
                    </a:solidFill>
                  </a:tcPr>
                </a:tc>
                <a:extLst>
                  <a:ext uri="{0D108BD9-81ED-4DB2-BD59-A6C34878D82A}">
                    <a16:rowId xmlns:a16="http://schemas.microsoft.com/office/drawing/2014/main" val="620464842"/>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Transportation</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ED7000"/>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Interstate 5</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ED7000"/>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419</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ED7000"/>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242923016"/>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Transportation</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SR - 016</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330</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2123848586"/>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Transportation</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SR - 512</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323</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2068605079"/>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Transportation</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Nisqually Road / Old Pacific Highway </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300</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944957352"/>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Transportation</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US - 101</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282</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4190184588"/>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Transportation</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SR-507</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267</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589983869"/>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Transportation</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Burlington Northern Santa Fe Rail Line -- Running through Base </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247</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1219081769"/>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Health and Medical</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MultiCare Good Samaritan Hospital​</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240</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561600794"/>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Transportation</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SR-510</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240</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1193501635"/>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Transportation</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SR-7</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228</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2765334943"/>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Energy</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Alder Dam</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216</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1145587113"/>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Water Systems</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North Fork Clover Creek W1 Det Facility</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216</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1374849136"/>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Energy</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Olympic Petroleum Pipeline</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188</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2105231292"/>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Energy</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US Oil Refinery 8" Jet fuel Pipeline</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188</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2534599860"/>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Natural Resources</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Wildlife Refuge - Billy Frank Jr. Nisqually National Wildlife Refuge</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173</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1549888242"/>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Safety and Security</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Pierce County Sheriff Department - Parkland Substation  </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171</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2000637612"/>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Transportation</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Pierce County Central Maintenance Facility (CMF)</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171</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1056537796"/>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Water Systems</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North Fork Clover Creek E1 Det Basin</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171</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2431147476"/>
                  </a:ext>
                </a:extLst>
              </a:tr>
              <a:tr h="254000">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Health and Medical</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Providence St. Peter Hospital​</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tc>
                  <a:txBody>
                    <a:bodyPr/>
                    <a:lstStyle/>
                    <a:p>
                      <a:pPr marL="0" marR="0" algn="ctr">
                        <a:spcBef>
                          <a:spcPts val="300"/>
                        </a:spcBef>
                        <a:spcAft>
                          <a:spcPts val="200"/>
                        </a:spcAft>
                      </a:pPr>
                      <a:r>
                        <a:rPr lang="en-CA" sz="1200" b="1">
                          <a:solidFill>
                            <a:srgbClr val="000000"/>
                          </a:solidFill>
                          <a:effectLst/>
                          <a:highlight>
                            <a:srgbClr val="FFE2C8"/>
                          </a:highlight>
                          <a:latin typeface="+mn-lt"/>
                          <a:ea typeface="Times New Roman" panose="02020603050405020304" pitchFamily="18" charset="0"/>
                          <a:cs typeface="Times New Roman" panose="02020603050405020304" pitchFamily="18" charset="0"/>
                        </a:rPr>
                        <a:t>165</a:t>
                      </a:r>
                      <a:endParaRPr lang="en-US" sz="1200" b="1">
                        <a:effectLst/>
                        <a:highlight>
                          <a:srgbClr val="FFE2C8"/>
                        </a:highligh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solidFill>
                      <a:srgbClr val="FFE2C8"/>
                    </a:solidFill>
                  </a:tcPr>
                </a:tc>
                <a:extLst>
                  <a:ext uri="{0D108BD9-81ED-4DB2-BD59-A6C34878D82A}">
                    <a16:rowId xmlns:a16="http://schemas.microsoft.com/office/drawing/2014/main" val="1474626379"/>
                  </a:ext>
                </a:extLst>
              </a:tr>
              <a:tr h="254000">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Transportation</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spcBef>
                          <a:spcPts val="300"/>
                        </a:spcBef>
                        <a:spcAft>
                          <a:spcPts val="200"/>
                        </a:spcAft>
                      </a:pPr>
                      <a:r>
                        <a:rPr lang="en-CA" sz="1200" b="1">
                          <a:effectLst/>
                          <a:latin typeface="+mn-lt"/>
                          <a:ea typeface="Times New Roman" panose="02020603050405020304" pitchFamily="18" charset="0"/>
                          <a:cs typeface="Times New Roman" panose="02020603050405020304" pitchFamily="18" charset="0"/>
                        </a:rPr>
                        <a:t>Seattle-Tacoma International Airport </a:t>
                      </a:r>
                      <a:endParaRPr lang="en-US" sz="1200" b="1">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tc>
                  <a:txBody>
                    <a:bodyPr/>
                    <a:lstStyle/>
                    <a:p>
                      <a:pPr marL="0" marR="0" algn="ctr">
                        <a:spcBef>
                          <a:spcPts val="300"/>
                        </a:spcBef>
                        <a:spcAft>
                          <a:spcPts val="200"/>
                        </a:spcAft>
                      </a:pPr>
                      <a:r>
                        <a:rPr lang="en-CA" sz="1200" b="1" dirty="0">
                          <a:effectLst/>
                          <a:latin typeface="+mn-lt"/>
                          <a:ea typeface="Times New Roman" panose="02020603050405020304" pitchFamily="18" charset="0"/>
                          <a:cs typeface="Times New Roman" panose="02020603050405020304" pitchFamily="18" charset="0"/>
                        </a:rPr>
                        <a:t>165</a:t>
                      </a:r>
                      <a:endParaRPr lang="en-US" sz="1200" b="1" dirty="0">
                        <a:effectLst/>
                        <a:latin typeface="+mn-lt"/>
                        <a:ea typeface="Times New Roman" panose="02020603050405020304" pitchFamily="18" charset="0"/>
                        <a:cs typeface="Times New Roman" panose="02020603050405020304" pitchFamily="18" charset="0"/>
                      </a:endParaRPr>
                    </a:p>
                  </a:txBody>
                  <a:tcPr marL="53881" marR="53881" marT="0" marB="0" anchor="ctr">
                    <a:lnL w="12700" cap="flat" cmpd="sng" algn="ctr">
                      <a:solidFill>
                        <a:srgbClr val="FFA85B"/>
                      </a:solidFill>
                      <a:prstDash val="solid"/>
                      <a:round/>
                      <a:headEnd type="none" w="med" len="med"/>
                      <a:tailEnd type="none" w="med" len="med"/>
                    </a:lnL>
                    <a:lnR w="12700" cap="flat" cmpd="sng" algn="ctr">
                      <a:solidFill>
                        <a:srgbClr val="FFA85B"/>
                      </a:solidFill>
                      <a:prstDash val="solid"/>
                      <a:round/>
                      <a:headEnd type="none" w="med" len="med"/>
                      <a:tailEnd type="none" w="med" len="med"/>
                    </a:lnR>
                    <a:lnT w="12700" cap="flat" cmpd="sng" algn="ctr">
                      <a:solidFill>
                        <a:srgbClr val="FFA85B"/>
                      </a:solidFill>
                      <a:prstDash val="solid"/>
                      <a:round/>
                      <a:headEnd type="none" w="med" len="med"/>
                      <a:tailEnd type="none" w="med" len="med"/>
                    </a:lnT>
                    <a:lnB w="12700" cap="flat" cmpd="sng" algn="ctr">
                      <a:solidFill>
                        <a:srgbClr val="FFA85B"/>
                      </a:solidFill>
                      <a:prstDash val="solid"/>
                      <a:round/>
                      <a:headEnd type="none" w="med" len="med"/>
                      <a:tailEnd type="none" w="med" len="med"/>
                    </a:lnB>
                    <a:noFill/>
                  </a:tcPr>
                </a:tc>
                <a:extLst>
                  <a:ext uri="{0D108BD9-81ED-4DB2-BD59-A6C34878D82A}">
                    <a16:rowId xmlns:a16="http://schemas.microsoft.com/office/drawing/2014/main" val="3374452726"/>
                  </a:ext>
                </a:extLst>
              </a:tr>
            </a:tbl>
          </a:graphicData>
        </a:graphic>
      </p:graphicFrame>
      <p:sp>
        <p:nvSpPr>
          <p:cNvPr id="3" name="TextBox 2">
            <a:extLst>
              <a:ext uri="{FF2B5EF4-FFF2-40B4-BE49-F238E27FC236}">
                <a16:creationId xmlns:a16="http://schemas.microsoft.com/office/drawing/2014/main" id="{E2BA3B5D-A0A2-2B36-10EE-B7FC9490A210}"/>
              </a:ext>
            </a:extLst>
          </p:cNvPr>
          <p:cNvSpPr txBox="1"/>
          <p:nvPr/>
        </p:nvSpPr>
        <p:spPr>
          <a:xfrm>
            <a:off x="620156" y="1843950"/>
            <a:ext cx="3230088"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The purpose of the risk assessment is to identify those assets most at risk to hazards and use this as a prioritization metric to position projects for adaptation planning to increase their resilience to future events.</a:t>
            </a:r>
          </a:p>
        </p:txBody>
      </p:sp>
      <p:pic>
        <p:nvPicPr>
          <p:cNvPr id="5" name="Picture 4">
            <a:extLst>
              <a:ext uri="{FF2B5EF4-FFF2-40B4-BE49-F238E27FC236}">
                <a16:creationId xmlns:a16="http://schemas.microsoft.com/office/drawing/2014/main" id="{9F36185F-EFE0-61DF-B48B-2C92CDFB51A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69711"/>
            <a:ext cx="4470400" cy="532765"/>
          </a:xfrm>
          <a:prstGeom prst="rect">
            <a:avLst/>
          </a:prstGeom>
        </p:spPr>
      </p:pic>
    </p:spTree>
    <p:extLst>
      <p:ext uri="{BB962C8B-B14F-4D97-AF65-F5344CB8AC3E}">
        <p14:creationId xmlns:p14="http://schemas.microsoft.com/office/powerpoint/2010/main" val="3059330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5CF3-3A1E-241D-C003-D93290E573AA}"/>
              </a:ext>
            </a:extLst>
          </p:cNvPr>
          <p:cNvSpPr>
            <a:spLocks noGrp="1"/>
          </p:cNvSpPr>
          <p:nvPr>
            <p:ph type="title"/>
          </p:nvPr>
        </p:nvSpPr>
        <p:spPr>
          <a:xfrm>
            <a:off x="609600" y="1056803"/>
            <a:ext cx="10972800" cy="1143000"/>
          </a:xfrm>
        </p:spPr>
        <p:txBody>
          <a:bodyPr>
            <a:normAutofit/>
          </a:bodyPr>
          <a:lstStyle/>
          <a:p>
            <a:r>
              <a:rPr lang="en-US" sz="2800" dirty="0">
                <a:solidFill>
                  <a:srgbClr val="006600"/>
                </a:solidFill>
                <a:latin typeface="Stencil" panose="040409050D0802020404" pitchFamily="82" charset="0"/>
              </a:rPr>
              <a:t>priority Resiliency Action Plans for funding</a:t>
            </a:r>
          </a:p>
        </p:txBody>
      </p:sp>
      <p:graphicFrame>
        <p:nvGraphicFramePr>
          <p:cNvPr id="4" name="Table 3">
            <a:extLst>
              <a:ext uri="{FF2B5EF4-FFF2-40B4-BE49-F238E27FC236}">
                <a16:creationId xmlns:a16="http://schemas.microsoft.com/office/drawing/2014/main" id="{F71CF091-B41B-779F-4999-DDD4AFFD119B}"/>
              </a:ext>
            </a:extLst>
          </p:cNvPr>
          <p:cNvGraphicFramePr>
            <a:graphicFrameLocks noGrp="1"/>
          </p:cNvGraphicFramePr>
          <p:nvPr>
            <p:extLst>
              <p:ext uri="{D42A27DB-BD31-4B8C-83A1-F6EECF244321}">
                <p14:modId xmlns:p14="http://schemas.microsoft.com/office/powerpoint/2010/main" val="2234764895"/>
              </p:ext>
            </p:extLst>
          </p:nvPr>
        </p:nvGraphicFramePr>
        <p:xfrm>
          <a:off x="209631" y="2320384"/>
          <a:ext cx="11797490" cy="3873500"/>
        </p:xfrm>
        <a:graphic>
          <a:graphicData uri="http://schemas.openxmlformats.org/drawingml/2006/table">
            <a:tbl>
              <a:tblPr firstRow="1" bandRow="1">
                <a:tableStyleId>{5C22544A-7EE6-4342-B048-85BDC9FD1C3A}</a:tableStyleId>
              </a:tblPr>
              <a:tblGrid>
                <a:gridCol w="627130">
                  <a:extLst>
                    <a:ext uri="{9D8B030D-6E8A-4147-A177-3AD203B41FA5}">
                      <a16:colId xmlns:a16="http://schemas.microsoft.com/office/drawing/2014/main" val="1072850917"/>
                    </a:ext>
                  </a:extLst>
                </a:gridCol>
                <a:gridCol w="4411425">
                  <a:extLst>
                    <a:ext uri="{9D8B030D-6E8A-4147-A177-3AD203B41FA5}">
                      <a16:colId xmlns:a16="http://schemas.microsoft.com/office/drawing/2014/main" val="1911496227"/>
                    </a:ext>
                  </a:extLst>
                </a:gridCol>
                <a:gridCol w="6758935">
                  <a:extLst>
                    <a:ext uri="{9D8B030D-6E8A-4147-A177-3AD203B41FA5}">
                      <a16:colId xmlns:a16="http://schemas.microsoft.com/office/drawing/2014/main" val="1362870753"/>
                    </a:ext>
                  </a:extLst>
                </a:gridCol>
              </a:tblGrid>
              <a:tr h="268012">
                <a:tc>
                  <a:txBody>
                    <a:bodyPr/>
                    <a:lstStyle/>
                    <a:p>
                      <a:pPr algn="ctr"/>
                      <a:endParaRPr lang="en-US" sz="2000" b="1"/>
                    </a:p>
                  </a:txBody>
                  <a:tcPr anchor="ctr">
                    <a:solidFill>
                      <a:schemeClr val="accent2">
                        <a:lumMod val="50000"/>
                      </a:schemeClr>
                    </a:solidFill>
                  </a:tcPr>
                </a:tc>
                <a:tc>
                  <a:txBody>
                    <a:bodyPr/>
                    <a:lstStyle/>
                    <a:p>
                      <a:pPr algn="ctr"/>
                      <a:r>
                        <a:rPr lang="en-US" sz="2000" dirty="0">
                          <a:solidFill>
                            <a:srgbClr val="FFFF00"/>
                          </a:solidFill>
                        </a:rPr>
                        <a:t>PROJECT NAME</a:t>
                      </a:r>
                    </a:p>
                  </a:txBody>
                  <a:tcPr anchor="ctr">
                    <a:solidFill>
                      <a:schemeClr val="accent2">
                        <a:lumMod val="50000"/>
                      </a:schemeClr>
                    </a:solidFill>
                  </a:tcPr>
                </a:tc>
                <a:tc>
                  <a:txBody>
                    <a:bodyPr/>
                    <a:lstStyle/>
                    <a:p>
                      <a:pPr algn="ctr"/>
                      <a:r>
                        <a:rPr lang="en-US" sz="2000" b="1" dirty="0">
                          <a:solidFill>
                            <a:srgbClr val="FFFF00"/>
                          </a:solidFill>
                        </a:rPr>
                        <a:t>PROJECT DESCRIPTION</a:t>
                      </a:r>
                    </a:p>
                  </a:txBody>
                  <a:tcPr anchor="ctr">
                    <a:solidFill>
                      <a:schemeClr val="accent2">
                        <a:lumMod val="50000"/>
                      </a:schemeClr>
                    </a:solidFill>
                  </a:tcPr>
                </a:tc>
                <a:extLst>
                  <a:ext uri="{0D108BD9-81ED-4DB2-BD59-A6C34878D82A}">
                    <a16:rowId xmlns:a16="http://schemas.microsoft.com/office/drawing/2014/main" val="3792043162"/>
                  </a:ext>
                </a:extLst>
              </a:tr>
              <a:tr h="432942">
                <a:tc>
                  <a:txBody>
                    <a:bodyPr/>
                    <a:lstStyle/>
                    <a:p>
                      <a:pPr algn="ctr"/>
                      <a:r>
                        <a:rPr lang="en-US" sz="2000" b="1" dirty="0"/>
                        <a:t>1</a:t>
                      </a:r>
                    </a:p>
                  </a:txBody>
                  <a:tcPr anchor="ctr">
                    <a:solidFill>
                      <a:schemeClr val="accent6">
                        <a:lumMod val="40000"/>
                        <a:lumOff val="60000"/>
                      </a:schemeClr>
                    </a:solidFill>
                  </a:tcPr>
                </a:tc>
                <a:tc>
                  <a:txBody>
                    <a:bodyPr/>
                    <a:lstStyle/>
                    <a:p>
                      <a:pPr marL="0" marR="0" lvl="0" indent="0" algn="ctr" defTabSz="914377" rtl="0" eaLnBrk="1" fontAlgn="auto" latinLnBrk="0" hangingPunct="1">
                        <a:lnSpc>
                          <a:spcPct val="100000"/>
                        </a:lnSpc>
                        <a:spcBef>
                          <a:spcPts val="300"/>
                        </a:spcBef>
                        <a:spcAft>
                          <a:spcPts val="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Defense Community Transportation</a:t>
                      </a:r>
                      <a:r>
                        <a:rPr kumimoji="0" lang="en-CA"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a:ln>
                            <a:noFill/>
                          </a:ln>
                          <a:solidFill>
                            <a:prstClr val="black"/>
                          </a:solidFill>
                          <a:effectLst/>
                          <a:uLnTx/>
                          <a:uFillTx/>
                          <a:latin typeface="+mn-lt"/>
                          <a:ea typeface="+mn-ea"/>
                          <a:cs typeface="+mn-cs"/>
                        </a:rPr>
                        <a:t> Corridor Study</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txBody>
                  <a:tcPr anchor="ctr">
                    <a:solidFill>
                      <a:schemeClr val="accent6">
                        <a:lumMod val="40000"/>
                        <a:lumOff val="60000"/>
                      </a:schemeClr>
                    </a:solidFill>
                  </a:tcPr>
                </a:tc>
                <a:tc>
                  <a:txBody>
                    <a:bodyPr/>
                    <a:lstStyle/>
                    <a:p>
                      <a:pPr algn="ctr"/>
                      <a:r>
                        <a:rPr lang="en-US" sz="2000" b="1" dirty="0"/>
                        <a:t>ID corridors critical to installation access, conduct a risk assessment of each, and establish adaption recommendations for each corridor</a:t>
                      </a:r>
                    </a:p>
                  </a:txBody>
                  <a:tcPr anchor="ctr">
                    <a:solidFill>
                      <a:schemeClr val="accent6">
                        <a:lumMod val="40000"/>
                        <a:lumOff val="60000"/>
                      </a:schemeClr>
                    </a:solidFill>
                  </a:tcPr>
                </a:tc>
                <a:extLst>
                  <a:ext uri="{0D108BD9-81ED-4DB2-BD59-A6C34878D82A}">
                    <a16:rowId xmlns:a16="http://schemas.microsoft.com/office/drawing/2014/main" val="1323874825"/>
                  </a:ext>
                </a:extLst>
              </a:tr>
              <a:tr h="432942">
                <a:tc>
                  <a:txBody>
                    <a:bodyPr/>
                    <a:lstStyle/>
                    <a:p>
                      <a:pPr algn="ctr"/>
                      <a:r>
                        <a:rPr lang="en-US" sz="2000" b="1" dirty="0"/>
                        <a:t>2</a:t>
                      </a:r>
                    </a:p>
                  </a:txBody>
                  <a:tcPr anchor="ctr">
                    <a:solidFill>
                      <a:srgbClr val="FFFFCC"/>
                    </a:solidFill>
                  </a:tcPr>
                </a:tc>
                <a:tc>
                  <a:txBody>
                    <a:bodyPr/>
                    <a:lstStyle/>
                    <a:p>
                      <a:pPr marL="0" marR="0" lvl="0" indent="0" algn="ctr" defTabSz="914377" rtl="0" eaLnBrk="1" fontAlgn="auto" latinLnBrk="0" hangingPunct="1">
                        <a:lnSpc>
                          <a:spcPct val="100000"/>
                        </a:lnSpc>
                        <a:spcBef>
                          <a:spcPts val="300"/>
                        </a:spcBef>
                        <a:spcAft>
                          <a:spcPts val="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Defense Community </a:t>
                      </a:r>
                    </a:p>
                    <a:p>
                      <a:pPr marL="0" marR="0" lvl="0" indent="0" algn="ctr" defTabSz="914377" rtl="0" eaLnBrk="1" fontAlgn="auto" latinLnBrk="0" hangingPunct="1">
                        <a:lnSpc>
                          <a:spcPct val="100000"/>
                        </a:lnSpc>
                        <a:spcBef>
                          <a:spcPts val="300"/>
                        </a:spcBef>
                        <a:spcAft>
                          <a:spcPts val="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Communication Interoperability Plan</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a:txBody>
                  <a:tcPr anchor="ctr">
                    <a:solidFill>
                      <a:srgbClr val="FFFFCC"/>
                    </a:solidFill>
                  </a:tcPr>
                </a:tc>
                <a:tc>
                  <a:txBody>
                    <a:bodyPr/>
                    <a:lstStyle/>
                    <a:p>
                      <a:pPr algn="ctr"/>
                      <a:r>
                        <a:rPr lang="en-US" sz="2000" b="1" dirty="0"/>
                        <a:t>Improve interoperability of communications between </a:t>
                      </a:r>
                    </a:p>
                    <a:p>
                      <a:pPr algn="ctr"/>
                      <a:r>
                        <a:rPr lang="en-US" sz="2000" b="1" dirty="0"/>
                        <a:t>JBLM and key regional partners</a:t>
                      </a:r>
                    </a:p>
                  </a:txBody>
                  <a:tcPr anchor="ctr">
                    <a:solidFill>
                      <a:srgbClr val="FFFFCC"/>
                    </a:solidFill>
                  </a:tcPr>
                </a:tc>
                <a:extLst>
                  <a:ext uri="{0D108BD9-81ED-4DB2-BD59-A6C34878D82A}">
                    <a16:rowId xmlns:a16="http://schemas.microsoft.com/office/drawing/2014/main" val="2115815331"/>
                  </a:ext>
                </a:extLst>
              </a:tr>
              <a:tr h="432942">
                <a:tc>
                  <a:txBody>
                    <a:bodyPr/>
                    <a:lstStyle/>
                    <a:p>
                      <a:pPr algn="ctr"/>
                      <a:r>
                        <a:rPr lang="en-US" sz="2000" b="1" dirty="0"/>
                        <a:t>3</a:t>
                      </a:r>
                    </a:p>
                  </a:txBody>
                  <a:tcPr anchor="ctr">
                    <a:solidFill>
                      <a:schemeClr val="accent6">
                        <a:lumMod val="40000"/>
                        <a:lumOff val="60000"/>
                      </a:schemeClr>
                    </a:solidFill>
                  </a:tcPr>
                </a:tc>
                <a:tc>
                  <a:txBody>
                    <a:bodyPr/>
                    <a:lstStyle/>
                    <a:p>
                      <a:pPr algn="ctr"/>
                      <a:r>
                        <a:rPr kumimoji="0" lang="en-US" sz="2000" b="1" i="0" u="none" strike="noStrike" kern="1200" cap="none" spc="0" normalizeH="0" baseline="0" noProof="0" dirty="0">
                          <a:ln>
                            <a:noFill/>
                          </a:ln>
                          <a:solidFill>
                            <a:prstClr val="black"/>
                          </a:solidFill>
                          <a:effectLst/>
                          <a:uLnTx/>
                          <a:uFillTx/>
                          <a:latin typeface="+mn-lt"/>
                          <a:ea typeface="+mn-ea"/>
                          <a:cs typeface="+mn-cs"/>
                        </a:rPr>
                        <a:t>Defense Community </a:t>
                      </a:r>
                    </a:p>
                    <a:p>
                      <a:pPr algn="ctr"/>
                      <a:r>
                        <a:rPr kumimoji="0" lang="en-US" sz="2000" b="1" i="0" u="none" strike="noStrike" kern="1200" cap="none" spc="0" normalizeH="0" baseline="0" noProof="0" dirty="0">
                          <a:ln>
                            <a:noFill/>
                          </a:ln>
                          <a:solidFill>
                            <a:prstClr val="black"/>
                          </a:solidFill>
                          <a:effectLst/>
                          <a:uLnTx/>
                          <a:uFillTx/>
                          <a:latin typeface="+mn-lt"/>
                          <a:ea typeface="+mn-ea"/>
                          <a:cs typeface="+mn-cs"/>
                        </a:rPr>
                        <a:t>Energy Grid Resilience</a:t>
                      </a:r>
                      <a:endParaRPr lang="en-US" sz="2000" dirty="0"/>
                    </a:p>
                  </a:txBody>
                  <a:tcPr anchor="ctr">
                    <a:solidFill>
                      <a:schemeClr val="accent6">
                        <a:lumMod val="40000"/>
                        <a:lumOff val="60000"/>
                      </a:schemeClr>
                    </a:solidFill>
                  </a:tcPr>
                </a:tc>
                <a:tc>
                  <a:txBody>
                    <a:bodyPr/>
                    <a:lstStyle/>
                    <a:p>
                      <a:pPr algn="ctr"/>
                      <a:r>
                        <a:rPr lang="en-US" sz="2000" b="1" dirty="0"/>
                        <a:t>ID and prioritize power generation, transmission, and storage technologies that benefit the community and JBLM.</a:t>
                      </a:r>
                    </a:p>
                  </a:txBody>
                  <a:tcPr anchor="ctr">
                    <a:solidFill>
                      <a:schemeClr val="accent6">
                        <a:lumMod val="40000"/>
                        <a:lumOff val="60000"/>
                      </a:schemeClr>
                    </a:solidFill>
                  </a:tcPr>
                </a:tc>
                <a:extLst>
                  <a:ext uri="{0D108BD9-81ED-4DB2-BD59-A6C34878D82A}">
                    <a16:rowId xmlns:a16="http://schemas.microsoft.com/office/drawing/2014/main" val="1420170328"/>
                  </a:ext>
                </a:extLst>
              </a:tr>
              <a:tr h="746389">
                <a:tc gridSpan="3">
                  <a:txBody>
                    <a:bodyPr/>
                    <a:lstStyle/>
                    <a:p>
                      <a:pPr algn="ctr"/>
                      <a:r>
                        <a:rPr lang="en-US" sz="2000" b="1" i="1" dirty="0">
                          <a:solidFill>
                            <a:schemeClr val="tx1"/>
                          </a:solidFill>
                        </a:rPr>
                        <a:t>Total of 9 Resilience Action Plans recommended from the MIRR study:</a:t>
                      </a:r>
                    </a:p>
                    <a:p>
                      <a:pPr algn="ctr"/>
                      <a:r>
                        <a:rPr lang="en-US" sz="2000" b="1" i="1" dirty="0">
                          <a:solidFill>
                            <a:schemeClr val="tx1"/>
                          </a:solidFill>
                        </a:rPr>
                        <a:t>Transportation, Communication, Energy Grid Resiliency, Basic SVC member needs, </a:t>
                      </a:r>
                    </a:p>
                    <a:p>
                      <a:pPr algn="ctr"/>
                      <a:r>
                        <a:rPr lang="en-US" sz="2000" b="1" i="1" dirty="0">
                          <a:solidFill>
                            <a:schemeClr val="tx1"/>
                          </a:solidFill>
                        </a:rPr>
                        <a:t>Emergency Water, Health Commo/Data sharing, Medical surge</a:t>
                      </a:r>
                    </a:p>
                  </a:txBody>
                  <a:tcPr anchor="ctr">
                    <a:solidFill>
                      <a:srgbClr val="FFFFCC"/>
                    </a:solidFill>
                  </a:tcPr>
                </a:tc>
                <a:tc hMerge="1">
                  <a:txBody>
                    <a:bodyPr/>
                    <a:lstStyle/>
                    <a:p>
                      <a:pPr marL="0" marR="0" lvl="0" indent="0" algn="ctr" defTabSz="914377" rtl="0" eaLnBrk="1" fontAlgn="auto" latinLnBrk="0" hangingPunct="1">
                        <a:lnSpc>
                          <a:spcPct val="100000"/>
                        </a:lnSpc>
                        <a:spcBef>
                          <a:spcPts val="300"/>
                        </a:spcBef>
                        <a:spcAft>
                          <a:spcPts val="20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endParaRPr>
                    </a:p>
                  </a:txBody>
                  <a:tcPr anchor="ctr">
                    <a:solidFill>
                      <a:srgbClr val="FFFFCC"/>
                    </a:solidFill>
                  </a:tcPr>
                </a:tc>
                <a:tc hMerge="1">
                  <a:txBody>
                    <a:bodyPr/>
                    <a:lstStyle/>
                    <a:p>
                      <a:pPr algn="ctr"/>
                      <a:endParaRPr lang="en-US" b="1" dirty="0">
                        <a:solidFill>
                          <a:schemeClr val="tx1"/>
                        </a:solidFill>
                      </a:endParaRPr>
                    </a:p>
                  </a:txBody>
                  <a:tcPr anchor="ctr">
                    <a:solidFill>
                      <a:srgbClr val="FFFFCC"/>
                    </a:solidFill>
                  </a:tcPr>
                </a:tc>
                <a:extLst>
                  <a:ext uri="{0D108BD9-81ED-4DB2-BD59-A6C34878D82A}">
                    <a16:rowId xmlns:a16="http://schemas.microsoft.com/office/drawing/2014/main" val="443397991"/>
                  </a:ext>
                </a:extLst>
              </a:tr>
            </a:tbl>
          </a:graphicData>
        </a:graphic>
      </p:graphicFrame>
    </p:spTree>
    <p:extLst>
      <p:ext uri="{BB962C8B-B14F-4D97-AF65-F5344CB8AC3E}">
        <p14:creationId xmlns:p14="http://schemas.microsoft.com/office/powerpoint/2010/main" val="3117192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D789-66CF-F81E-761D-44EFE9859D8B}"/>
              </a:ext>
            </a:extLst>
          </p:cNvPr>
          <p:cNvSpPr>
            <a:spLocks noGrp="1"/>
          </p:cNvSpPr>
          <p:nvPr>
            <p:ph type="title"/>
          </p:nvPr>
        </p:nvSpPr>
        <p:spPr>
          <a:xfrm>
            <a:off x="798444" y="844505"/>
            <a:ext cx="10972800" cy="1143000"/>
          </a:xfrm>
        </p:spPr>
        <p:txBody>
          <a:bodyPr anchor="b">
            <a:normAutofit/>
          </a:bodyPr>
          <a:lstStyle/>
          <a:p>
            <a:r>
              <a:rPr lang="en-US" sz="2800" dirty="0">
                <a:solidFill>
                  <a:srgbClr val="006600"/>
                </a:solidFill>
                <a:latin typeface="Stencil" panose="040409050D0802020404" pitchFamily="82" charset="0"/>
              </a:rPr>
              <a:t>Project Objectives</a:t>
            </a:r>
          </a:p>
        </p:txBody>
      </p:sp>
      <p:sp>
        <p:nvSpPr>
          <p:cNvPr id="13" name="Content Placeholder 12">
            <a:extLst>
              <a:ext uri="{FF2B5EF4-FFF2-40B4-BE49-F238E27FC236}">
                <a16:creationId xmlns:a16="http://schemas.microsoft.com/office/drawing/2014/main" id="{776DEA60-BEE7-627E-1BD4-3E05D05AC81B}"/>
              </a:ext>
            </a:extLst>
          </p:cNvPr>
          <p:cNvSpPr>
            <a:spLocks noGrp="1"/>
          </p:cNvSpPr>
          <p:nvPr>
            <p:ph idx="1"/>
          </p:nvPr>
        </p:nvSpPr>
        <p:spPr>
          <a:xfrm>
            <a:off x="581193" y="2340864"/>
            <a:ext cx="6290662" cy="3634486"/>
          </a:xfrm>
        </p:spPr>
        <p:txBody>
          <a:bodyPr anchor="ctr">
            <a:normAutofit fontScale="85000" lnSpcReduction="10000"/>
          </a:bodyPr>
          <a:lstStyle/>
          <a:p>
            <a:r>
              <a:rPr lang="en-US"/>
              <a:t>Understand direct and indirect systemic barriers to workforce participation by military spouses </a:t>
            </a:r>
          </a:p>
          <a:p>
            <a:r>
              <a:rPr lang="en-US"/>
              <a:t>Identify strategies to address these barriers through collaboration between: </a:t>
            </a:r>
          </a:p>
          <a:p>
            <a:pPr lvl="1"/>
            <a:r>
              <a:rPr lang="en-US"/>
              <a:t>The military</a:t>
            </a:r>
          </a:p>
          <a:p>
            <a:pPr lvl="1"/>
            <a:r>
              <a:rPr lang="en-US"/>
              <a:t>Federal, state, and local government</a:t>
            </a:r>
          </a:p>
          <a:p>
            <a:pPr lvl="1"/>
            <a:r>
              <a:rPr lang="en-US"/>
              <a:t>Private, nonprofit, educational, and labor partners</a:t>
            </a:r>
          </a:p>
        </p:txBody>
      </p:sp>
      <p:sp>
        <p:nvSpPr>
          <p:cNvPr id="4" name="Slide Number Placeholder 3">
            <a:extLst>
              <a:ext uri="{FF2B5EF4-FFF2-40B4-BE49-F238E27FC236}">
                <a16:creationId xmlns:a16="http://schemas.microsoft.com/office/drawing/2014/main" id="{B7C05383-0C71-93A0-0AC1-D75DB436BB91}"/>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098" name="Picture 2" descr="A close up of a letter&#10;&#10;Description automatically generated">
            <a:extLst>
              <a:ext uri="{FF2B5EF4-FFF2-40B4-BE49-F238E27FC236}">
                <a16:creationId xmlns:a16="http://schemas.microsoft.com/office/drawing/2014/main" id="{43330177-AD2A-32E3-E222-49607802E443}"/>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326081" y="5829507"/>
            <a:ext cx="1667837" cy="29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CF887D7-FA0B-74C6-47B8-71038C486A1E}"/>
              </a:ext>
            </a:extLst>
          </p:cNvPr>
          <p:cNvPicPr>
            <a:picLocks noChangeAspect="1"/>
          </p:cNvPicPr>
          <p:nvPr/>
        </p:nvPicPr>
        <p:blipFill>
          <a:blip r:embed="rId5"/>
          <a:stretch>
            <a:fillRect/>
          </a:stretch>
        </p:blipFill>
        <p:spPr>
          <a:xfrm>
            <a:off x="6959563" y="1980808"/>
            <a:ext cx="4932091" cy="3231160"/>
          </a:xfrm>
          <a:prstGeom prst="rect">
            <a:avLst/>
          </a:prstGeom>
        </p:spPr>
      </p:pic>
      <p:sp>
        <p:nvSpPr>
          <p:cNvPr id="6" name="TextBox 5">
            <a:extLst>
              <a:ext uri="{FF2B5EF4-FFF2-40B4-BE49-F238E27FC236}">
                <a16:creationId xmlns:a16="http://schemas.microsoft.com/office/drawing/2014/main" id="{5B205F26-AC82-093D-7954-E413996A6E1A}"/>
              </a:ext>
            </a:extLst>
          </p:cNvPr>
          <p:cNvSpPr txBox="1"/>
          <p:nvPr/>
        </p:nvSpPr>
        <p:spPr>
          <a:xfrm>
            <a:off x="2579947" y="736808"/>
            <a:ext cx="74097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600"/>
                </a:solidFill>
                <a:effectLst/>
                <a:uLnTx/>
                <a:uFillTx/>
                <a:latin typeface="Stencil" panose="040409050D0802020404" pitchFamily="82" charset="0"/>
                <a:ea typeface="+mn-ea"/>
                <a:cs typeface="+mn-cs"/>
              </a:rPr>
              <a:t>Military Spouse Employment Study</a:t>
            </a:r>
          </a:p>
        </p:txBody>
      </p:sp>
    </p:spTree>
    <p:extLst>
      <p:ext uri="{BB962C8B-B14F-4D97-AF65-F5344CB8AC3E}">
        <p14:creationId xmlns:p14="http://schemas.microsoft.com/office/powerpoint/2010/main" val="426098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93FB-43D4-4BC3-92F9-DB1E172F32DB}"/>
              </a:ext>
            </a:extLst>
          </p:cNvPr>
          <p:cNvSpPr>
            <a:spLocks noGrp="1"/>
          </p:cNvSpPr>
          <p:nvPr>
            <p:ph type="title"/>
          </p:nvPr>
        </p:nvSpPr>
        <p:spPr>
          <a:xfrm>
            <a:off x="638008" y="479061"/>
            <a:ext cx="10972800" cy="1143000"/>
          </a:xfrm>
        </p:spPr>
        <p:txBody>
          <a:bodyPr>
            <a:normAutofit/>
          </a:bodyPr>
          <a:lstStyle/>
          <a:p>
            <a:r>
              <a:rPr lang="en-US" sz="3200" dirty="0">
                <a:solidFill>
                  <a:srgbClr val="006600"/>
                </a:solidFill>
                <a:latin typeface="Stencil" panose="040409050D0802020404" pitchFamily="82" charset="0"/>
              </a:rPr>
              <a:t>Draft Recommendations: Overview</a:t>
            </a:r>
          </a:p>
        </p:txBody>
      </p:sp>
      <p:sp>
        <p:nvSpPr>
          <p:cNvPr id="4" name="Slide Number Placeholder 3">
            <a:extLst>
              <a:ext uri="{FF2B5EF4-FFF2-40B4-BE49-F238E27FC236}">
                <a16:creationId xmlns:a16="http://schemas.microsoft.com/office/drawing/2014/main" id="{B3CC4F0C-6D86-E2D6-14CE-AE9CA2BD87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5FB3AB9-4B9C-C666-0A3B-F37787214015}"/>
              </a:ext>
            </a:extLst>
          </p:cNvPr>
          <p:cNvSpPr txBox="1">
            <a:spLocks/>
          </p:cNvSpPr>
          <p:nvPr/>
        </p:nvSpPr>
        <p:spPr>
          <a:xfrm>
            <a:off x="479592" y="2944600"/>
            <a:ext cx="5616408" cy="3776895"/>
          </a:xfrm>
          <a:prstGeom prst="rect">
            <a:avLst/>
          </a:prstGeom>
          <a:solidFill>
            <a:schemeClr val="bg2">
              <a:lumMod val="20000"/>
              <a:lumOff val="80000"/>
            </a:schemeClr>
          </a:solidFill>
        </p:spPr>
        <p:txBody>
          <a:bodyPr vert="horz" lIns="182880" tIns="182880" rIns="182880" bIns="182880" rtlCol="0" anchor="t">
            <a:normAutofit/>
          </a:bodyPr>
          <a:lstStyle>
            <a:defPPr>
              <a:defRPr lang="en-US"/>
            </a:defPPr>
            <a:lvl1pPr indent="0" defTabSz="457200">
              <a:lnSpc>
                <a:spcPct val="110000"/>
              </a:lnSpc>
              <a:spcBef>
                <a:spcPct val="20000"/>
              </a:spcBef>
              <a:spcAft>
                <a:spcPts val="600"/>
              </a:spcAft>
              <a:buClr>
                <a:schemeClr val="accent1"/>
              </a:buClr>
              <a:buSzPct val="92000"/>
              <a:buFont typeface="Wingdings 2" panose="05020102010507070707" pitchFamily="18" charset="2"/>
              <a:buNone/>
              <a:defRPr sz="1700" b="1">
                <a:solidFill>
                  <a:schemeClr val="tx1">
                    <a:lumMod val="75000"/>
                    <a:lumOff val="25000"/>
                  </a:schemeClr>
                </a:solidFill>
              </a:defRPr>
            </a:lvl1pPr>
            <a:lvl2pPr marL="630000" indent="-306000" defTabSz="457200">
              <a:lnSpc>
                <a:spcPct val="110000"/>
              </a:lnSpc>
              <a:spcBef>
                <a:spcPct val="20000"/>
              </a:spcBef>
              <a:spcAft>
                <a:spcPts val="600"/>
              </a:spcAft>
              <a:buClr>
                <a:schemeClr val="accent1"/>
              </a:buClr>
              <a:buSzPct val="92000"/>
              <a:buFont typeface="Wingdings 2" panose="05020102010507070707" pitchFamily="18" charset="2"/>
              <a:buChar char=""/>
              <a:defRPr sz="1500">
                <a:solidFill>
                  <a:schemeClr val="tx1">
                    <a:lumMod val="75000"/>
                    <a:lumOff val="25000"/>
                  </a:schemeClr>
                </a:solidFill>
              </a:defRPr>
            </a:lvl2pPr>
            <a:lvl3pPr marL="900000" indent="-270000" defTabSz="457200">
              <a:lnSpc>
                <a:spcPct val="110000"/>
              </a:lnSpc>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3pPr>
            <a:lvl4pPr marL="1242000" indent="-234000" defTabSz="457200">
              <a:lnSpc>
                <a:spcPct val="110000"/>
              </a:lnSpc>
              <a:spcBef>
                <a:spcPct val="20000"/>
              </a:spcBef>
              <a:spcAft>
                <a:spcPts val="600"/>
              </a:spcAft>
              <a:buClr>
                <a:schemeClr val="accent1"/>
              </a:buClr>
              <a:buSzPct val="92000"/>
              <a:buFont typeface="Wingdings 2" panose="05020102010507070707" pitchFamily="18" charset="2"/>
              <a:buChar char=""/>
              <a:defRPr sz="1200">
                <a:solidFill>
                  <a:schemeClr val="tx1">
                    <a:lumMod val="75000"/>
                    <a:lumOff val="25000"/>
                  </a:schemeClr>
                </a:solidFill>
              </a:defRPr>
            </a:lvl4pPr>
            <a:lvl5pPr marL="1602000" indent="-234000" defTabSz="457200">
              <a:lnSpc>
                <a:spcPct val="110000"/>
              </a:lnSpc>
              <a:spcBef>
                <a:spcPct val="20000"/>
              </a:spcBef>
              <a:spcAft>
                <a:spcPts val="600"/>
              </a:spcAft>
              <a:buClr>
                <a:schemeClr val="accent1"/>
              </a:buClr>
              <a:buSzPct val="92000"/>
              <a:buFont typeface="Wingdings 2" panose="05020102010507070707" pitchFamily="18" charset="2"/>
              <a:buChar char=""/>
              <a:defRPr sz="12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20000"/>
              </a:lnSpc>
              <a:spcBef>
                <a:spcPct val="20000"/>
              </a:spcBef>
              <a:spcAft>
                <a:spcPts val="600"/>
              </a:spcAft>
              <a:buClr>
                <a:srgbClr val="4F81BD"/>
              </a:buClr>
              <a:buSzPct val="92000"/>
              <a:buFont typeface="Wingdings 2" panose="05020102010507070707" pitchFamily="18" charset="2"/>
              <a:buNone/>
              <a:tabLst/>
              <a:defRPr/>
            </a:pPr>
            <a:r>
              <a:rPr kumimoji="0" lang="en-US" sz="17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Focus Areas</a:t>
            </a:r>
            <a:endParaRPr kumimoji="0" lang="en-US" sz="16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457200" rtl="0" eaLnBrk="1" fontAlgn="auto" latinLnBrk="0" hangingPunct="1">
              <a:lnSpc>
                <a:spcPct val="120000"/>
              </a:lnSpc>
              <a:spcBef>
                <a:spcPct val="20000"/>
              </a:spcBef>
              <a:spcAft>
                <a:spcPts val="600"/>
              </a:spcAft>
              <a:buClr>
                <a:srgbClr val="4F81BD"/>
              </a:buClr>
              <a:buSzPct val="92000"/>
              <a:buFont typeface="+mj-lt"/>
              <a:buAutoNum type="alphaU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Childcare</a:t>
            </a:r>
          </a:p>
          <a:p>
            <a:pPr marL="342900" marR="0" lvl="0" indent="-342900" algn="l" defTabSz="457200" rtl="0" eaLnBrk="1" fontAlgn="auto" latinLnBrk="0" hangingPunct="1">
              <a:lnSpc>
                <a:spcPct val="120000"/>
              </a:lnSpc>
              <a:spcBef>
                <a:spcPct val="20000"/>
              </a:spcBef>
              <a:spcAft>
                <a:spcPts val="600"/>
              </a:spcAft>
              <a:buClr>
                <a:srgbClr val="4F81BD"/>
              </a:buClr>
              <a:buSzPct val="92000"/>
              <a:buFont typeface="+mj-lt"/>
              <a:buAutoNum type="alphaU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Employment resources</a:t>
            </a:r>
          </a:p>
          <a:p>
            <a:pPr marL="342900" marR="0" lvl="0" indent="-342900" algn="l" defTabSz="457200" rtl="0" eaLnBrk="1" fontAlgn="auto" latinLnBrk="0" hangingPunct="1">
              <a:lnSpc>
                <a:spcPct val="120000"/>
              </a:lnSpc>
              <a:spcBef>
                <a:spcPct val="20000"/>
              </a:spcBef>
              <a:spcAft>
                <a:spcPts val="600"/>
              </a:spcAft>
              <a:buClr>
                <a:srgbClr val="4F81BD"/>
              </a:buClr>
              <a:buSzPct val="92000"/>
              <a:buFont typeface="+mj-lt"/>
              <a:buAutoNum type="alphaU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Employer bias</a:t>
            </a:r>
          </a:p>
          <a:p>
            <a:pPr marL="342900" marR="0" lvl="0" indent="-342900" algn="l" defTabSz="457200" rtl="0" eaLnBrk="1" fontAlgn="auto" latinLnBrk="0" hangingPunct="1">
              <a:lnSpc>
                <a:spcPct val="120000"/>
              </a:lnSpc>
              <a:spcBef>
                <a:spcPct val="20000"/>
              </a:spcBef>
              <a:spcAft>
                <a:spcPts val="600"/>
              </a:spcAft>
              <a:buClr>
                <a:srgbClr val="4F81BD"/>
              </a:buClr>
              <a:buSzPct val="92000"/>
              <a:buFont typeface="+mj-lt"/>
              <a:buAutoNum type="alphaU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Outreach</a:t>
            </a:r>
          </a:p>
          <a:p>
            <a:pPr marL="342900" marR="0" lvl="0" indent="-342900" algn="l" defTabSz="457200" rtl="0" eaLnBrk="1" fontAlgn="auto" latinLnBrk="0" hangingPunct="1">
              <a:lnSpc>
                <a:spcPct val="120000"/>
              </a:lnSpc>
              <a:spcBef>
                <a:spcPct val="20000"/>
              </a:spcBef>
              <a:spcAft>
                <a:spcPts val="600"/>
              </a:spcAft>
              <a:buClr>
                <a:srgbClr val="4F81BD"/>
              </a:buClr>
              <a:buSzPct val="92000"/>
              <a:buFont typeface="+mj-lt"/>
              <a:buAutoNum type="alphaU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Financial support</a:t>
            </a:r>
          </a:p>
          <a:p>
            <a:pPr marL="342900" marR="0" lvl="0" indent="-342900" algn="l" defTabSz="457200" rtl="0" eaLnBrk="1" fontAlgn="auto" latinLnBrk="0" hangingPunct="1">
              <a:lnSpc>
                <a:spcPct val="120000"/>
              </a:lnSpc>
              <a:spcBef>
                <a:spcPct val="20000"/>
              </a:spcBef>
              <a:spcAft>
                <a:spcPts val="600"/>
              </a:spcAft>
              <a:buClr>
                <a:srgbClr val="4F81BD"/>
              </a:buClr>
              <a:buSzPct val="92000"/>
              <a:buFont typeface="+mj-lt"/>
              <a:buAutoNum type="alphaU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Data, research, and advocacy</a:t>
            </a:r>
          </a:p>
          <a:p>
            <a:pPr marL="0" marR="0" lvl="0" indent="0" algn="l" defTabSz="457200" rtl="0" eaLnBrk="1" fontAlgn="auto" latinLnBrk="0" hangingPunct="1">
              <a:lnSpc>
                <a:spcPct val="120000"/>
              </a:lnSpc>
              <a:spcBef>
                <a:spcPct val="20000"/>
              </a:spcBef>
              <a:spcAft>
                <a:spcPts val="600"/>
              </a:spcAft>
              <a:buClr>
                <a:srgbClr val="4F81BD"/>
              </a:buClr>
              <a:buSzPct val="92000"/>
              <a:buFont typeface="Wingdings 2" panose="05020102010507070707" pitchFamily="18" charset="2"/>
              <a:buNone/>
              <a:tabLst/>
              <a:defRPr/>
            </a:pPr>
            <a:r>
              <a:rPr kumimoji="0" lang="en-US" sz="12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Note: Scope focuses on solutions specific to military spouses</a:t>
            </a:r>
          </a:p>
        </p:txBody>
      </p:sp>
      <p:sp>
        <p:nvSpPr>
          <p:cNvPr id="6" name="Content Placeholder 2">
            <a:extLst>
              <a:ext uri="{FF2B5EF4-FFF2-40B4-BE49-F238E27FC236}">
                <a16:creationId xmlns:a16="http://schemas.microsoft.com/office/drawing/2014/main" id="{D533CEB2-45E2-98B1-5D15-60F09CD30A3E}"/>
              </a:ext>
            </a:extLst>
          </p:cNvPr>
          <p:cNvSpPr txBox="1">
            <a:spLocks/>
          </p:cNvSpPr>
          <p:nvPr/>
        </p:nvSpPr>
        <p:spPr>
          <a:xfrm>
            <a:off x="6888842" y="2944600"/>
            <a:ext cx="5146508" cy="3776895"/>
          </a:xfrm>
          <a:prstGeom prst="rect">
            <a:avLst/>
          </a:prstGeom>
          <a:solidFill>
            <a:schemeClr val="bg2">
              <a:lumMod val="20000"/>
              <a:lumOff val="80000"/>
            </a:schemeClr>
          </a:solidFill>
        </p:spPr>
        <p:txBody>
          <a:bodyPr vert="horz" lIns="182880" tIns="182880" rIns="182880" bIns="182880" rtlCol="0" anchor="t">
            <a:normAutofit/>
          </a:bodyPr>
          <a:lstStyle>
            <a:defPPr>
              <a:defRPr lang="en-US"/>
            </a:defPPr>
            <a:lvl1pPr indent="0" defTabSz="457200">
              <a:lnSpc>
                <a:spcPct val="110000"/>
              </a:lnSpc>
              <a:spcBef>
                <a:spcPct val="20000"/>
              </a:spcBef>
              <a:spcAft>
                <a:spcPts val="600"/>
              </a:spcAft>
              <a:buClr>
                <a:schemeClr val="accent1"/>
              </a:buClr>
              <a:buSzPct val="92000"/>
              <a:buFont typeface="Wingdings 2" panose="05020102010507070707" pitchFamily="18" charset="2"/>
              <a:buNone/>
              <a:defRPr sz="1700" b="1">
                <a:solidFill>
                  <a:schemeClr val="tx1">
                    <a:lumMod val="75000"/>
                    <a:lumOff val="25000"/>
                  </a:schemeClr>
                </a:solidFill>
              </a:defRPr>
            </a:lvl1pPr>
            <a:lvl2pPr marL="630000" indent="-306000" defTabSz="457200">
              <a:lnSpc>
                <a:spcPct val="110000"/>
              </a:lnSpc>
              <a:spcBef>
                <a:spcPct val="20000"/>
              </a:spcBef>
              <a:spcAft>
                <a:spcPts val="600"/>
              </a:spcAft>
              <a:buClr>
                <a:schemeClr val="accent1"/>
              </a:buClr>
              <a:buSzPct val="92000"/>
              <a:buFont typeface="Wingdings 2" panose="05020102010507070707" pitchFamily="18" charset="2"/>
              <a:buChar char=""/>
              <a:defRPr sz="1500">
                <a:solidFill>
                  <a:schemeClr val="tx1">
                    <a:lumMod val="75000"/>
                    <a:lumOff val="25000"/>
                  </a:schemeClr>
                </a:solidFill>
              </a:defRPr>
            </a:lvl2pPr>
            <a:lvl3pPr marL="900000" indent="-270000" defTabSz="457200">
              <a:lnSpc>
                <a:spcPct val="110000"/>
              </a:lnSpc>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3pPr>
            <a:lvl4pPr marL="1242000" indent="-234000" defTabSz="457200">
              <a:lnSpc>
                <a:spcPct val="110000"/>
              </a:lnSpc>
              <a:spcBef>
                <a:spcPct val="20000"/>
              </a:spcBef>
              <a:spcAft>
                <a:spcPts val="600"/>
              </a:spcAft>
              <a:buClr>
                <a:schemeClr val="accent1"/>
              </a:buClr>
              <a:buSzPct val="92000"/>
              <a:buFont typeface="Wingdings 2" panose="05020102010507070707" pitchFamily="18" charset="2"/>
              <a:buChar char=""/>
              <a:defRPr sz="1200">
                <a:solidFill>
                  <a:schemeClr val="tx1">
                    <a:lumMod val="75000"/>
                    <a:lumOff val="25000"/>
                  </a:schemeClr>
                </a:solidFill>
              </a:defRPr>
            </a:lvl4pPr>
            <a:lvl5pPr marL="1602000" indent="-234000" defTabSz="457200">
              <a:lnSpc>
                <a:spcPct val="110000"/>
              </a:lnSpc>
              <a:spcBef>
                <a:spcPct val="20000"/>
              </a:spcBef>
              <a:spcAft>
                <a:spcPts val="600"/>
              </a:spcAft>
              <a:buClr>
                <a:schemeClr val="accent1"/>
              </a:buClr>
              <a:buSzPct val="92000"/>
              <a:buFont typeface="Wingdings 2" panose="05020102010507070707" pitchFamily="18" charset="2"/>
              <a:buChar char=""/>
              <a:defRPr sz="12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20000"/>
              </a:lnSpc>
              <a:spcBef>
                <a:spcPct val="20000"/>
              </a:spcBef>
              <a:spcAft>
                <a:spcPts val="600"/>
              </a:spcAft>
              <a:buClr>
                <a:srgbClr val="4F81BD"/>
              </a:buClr>
              <a:buSzPct val="92000"/>
              <a:buFont typeface="Wingdings 2" panose="05020102010507070707" pitchFamily="18" charset="2"/>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Calibri"/>
                <a:ea typeface="+mn-ea"/>
                <a:cs typeface="+mn-cs"/>
              </a:rPr>
              <a:t>Key Players</a:t>
            </a:r>
            <a:endParaRPr kumimoji="0" lang="en-US" sz="16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1CF0359A-C0C0-CD54-D935-581E5AE80B1B}"/>
              </a:ext>
            </a:extLst>
          </p:cNvPr>
          <p:cNvGraphicFramePr>
            <a:graphicFrameLocks noGrp="1"/>
          </p:cNvGraphicFramePr>
          <p:nvPr/>
        </p:nvGraphicFramePr>
        <p:xfrm>
          <a:off x="7082055" y="3429000"/>
          <a:ext cx="4760081" cy="3017520"/>
        </p:xfrm>
        <a:graphic>
          <a:graphicData uri="http://schemas.openxmlformats.org/drawingml/2006/table">
            <a:tbl>
              <a:tblPr bandRow="1">
                <a:tableStyleId>{5C22544A-7EE6-4342-B048-85BDC9FD1C3A}</a:tableStyleId>
              </a:tblPr>
              <a:tblGrid>
                <a:gridCol w="2290544">
                  <a:extLst>
                    <a:ext uri="{9D8B030D-6E8A-4147-A177-3AD203B41FA5}">
                      <a16:colId xmlns:a16="http://schemas.microsoft.com/office/drawing/2014/main" val="1540184611"/>
                    </a:ext>
                  </a:extLst>
                </a:gridCol>
                <a:gridCol w="2469537">
                  <a:extLst>
                    <a:ext uri="{9D8B030D-6E8A-4147-A177-3AD203B41FA5}">
                      <a16:colId xmlns:a16="http://schemas.microsoft.com/office/drawing/2014/main" val="1580011584"/>
                    </a:ext>
                  </a:extLst>
                </a:gridCol>
              </a:tblGrid>
              <a:tr h="316547">
                <a:tc rowSpan="3">
                  <a:txBody>
                    <a:bodyPr/>
                    <a:lstStyle/>
                    <a:p>
                      <a:pPr algn="l"/>
                      <a:r>
                        <a:rPr lang="en-US" sz="1600" b="1" dirty="0">
                          <a:solidFill>
                            <a:schemeClr val="bg1"/>
                          </a:solidFill>
                        </a:rPr>
                        <a:t>Military</a:t>
                      </a:r>
                    </a:p>
                  </a:txBody>
                  <a:tcPr anchor="ctr">
                    <a:solidFill>
                      <a:srgbClr val="0272CE"/>
                    </a:solidFill>
                  </a:tcPr>
                </a:tc>
                <a:tc>
                  <a:txBody>
                    <a:bodyPr/>
                    <a:lstStyle/>
                    <a:p>
                      <a:pPr algn="l"/>
                      <a:r>
                        <a:rPr lang="en-US" sz="1600" dirty="0"/>
                        <a:t>DOD</a:t>
                      </a:r>
                    </a:p>
                  </a:txBody>
                  <a:tcPr>
                    <a:solidFill>
                      <a:schemeClr val="accent1">
                        <a:lumMod val="60000"/>
                        <a:lumOff val="40000"/>
                      </a:schemeClr>
                    </a:solidFill>
                  </a:tcPr>
                </a:tc>
                <a:extLst>
                  <a:ext uri="{0D108BD9-81ED-4DB2-BD59-A6C34878D82A}">
                    <a16:rowId xmlns:a16="http://schemas.microsoft.com/office/drawing/2014/main" val="65048328"/>
                  </a:ext>
                </a:extLst>
              </a:tr>
              <a:tr h="316547">
                <a:tc vMerge="1">
                  <a:txBody>
                    <a:bodyPr/>
                    <a:lstStyle/>
                    <a:p>
                      <a:endParaRPr lang="en-US"/>
                    </a:p>
                  </a:txBody>
                  <a:tcPr/>
                </a:tc>
                <a:tc>
                  <a:txBody>
                    <a:bodyPr/>
                    <a:lstStyle/>
                    <a:p>
                      <a:pPr algn="l"/>
                      <a:r>
                        <a:rPr lang="en-US" sz="1600" dirty="0"/>
                        <a:t>Service branches</a:t>
                      </a:r>
                    </a:p>
                  </a:txBody>
                  <a:tcPr anchor="ctr">
                    <a:solidFill>
                      <a:schemeClr val="accent1">
                        <a:lumMod val="40000"/>
                        <a:lumOff val="60000"/>
                      </a:schemeClr>
                    </a:solidFill>
                  </a:tcPr>
                </a:tc>
                <a:extLst>
                  <a:ext uri="{0D108BD9-81ED-4DB2-BD59-A6C34878D82A}">
                    <a16:rowId xmlns:a16="http://schemas.microsoft.com/office/drawing/2014/main" val="1111706397"/>
                  </a:ext>
                </a:extLst>
              </a:tr>
              <a:tr h="316547">
                <a:tc vMerge="1">
                  <a:txBody>
                    <a:bodyPr/>
                    <a:lstStyle/>
                    <a:p>
                      <a:endParaRPr lang="en-US"/>
                    </a:p>
                  </a:txBody>
                  <a:tcPr/>
                </a:tc>
                <a:tc>
                  <a:txBody>
                    <a:bodyPr/>
                    <a:lstStyle/>
                    <a:p>
                      <a:pPr algn="l"/>
                      <a:r>
                        <a:rPr lang="en-US" sz="1600" dirty="0"/>
                        <a:t>Installations</a:t>
                      </a:r>
                    </a:p>
                  </a:txBody>
                  <a:tcPr anchor="ctr">
                    <a:solidFill>
                      <a:schemeClr val="accent1">
                        <a:lumMod val="20000"/>
                        <a:lumOff val="80000"/>
                      </a:schemeClr>
                    </a:solidFill>
                  </a:tcPr>
                </a:tc>
                <a:extLst>
                  <a:ext uri="{0D108BD9-81ED-4DB2-BD59-A6C34878D82A}">
                    <a16:rowId xmlns:a16="http://schemas.microsoft.com/office/drawing/2014/main" val="4071006636"/>
                  </a:ext>
                </a:extLst>
              </a:tr>
              <a:tr h="316547">
                <a:tc rowSpan="3">
                  <a:txBody>
                    <a:bodyPr/>
                    <a:lstStyle/>
                    <a:p>
                      <a:pPr algn="l"/>
                      <a:r>
                        <a:rPr lang="en-US" sz="1600" b="1" dirty="0">
                          <a:solidFill>
                            <a:schemeClr val="bg1"/>
                          </a:solidFill>
                        </a:rPr>
                        <a:t>Government</a:t>
                      </a:r>
                    </a:p>
                  </a:txBody>
                  <a:tcPr anchor="ctr">
                    <a:solidFill>
                      <a:schemeClr val="accent3"/>
                    </a:solidFill>
                  </a:tcPr>
                </a:tc>
                <a:tc>
                  <a:txBody>
                    <a:bodyPr/>
                    <a:lstStyle/>
                    <a:p>
                      <a:pPr algn="l"/>
                      <a:r>
                        <a:rPr lang="en-US" sz="1600" dirty="0"/>
                        <a:t>Federal</a:t>
                      </a:r>
                    </a:p>
                  </a:txBody>
                  <a:tcPr anchor="ctr">
                    <a:solidFill>
                      <a:schemeClr val="accent3">
                        <a:lumMod val="60000"/>
                        <a:lumOff val="40000"/>
                      </a:schemeClr>
                    </a:solidFill>
                  </a:tcPr>
                </a:tc>
                <a:extLst>
                  <a:ext uri="{0D108BD9-81ED-4DB2-BD59-A6C34878D82A}">
                    <a16:rowId xmlns:a16="http://schemas.microsoft.com/office/drawing/2014/main" val="2974833647"/>
                  </a:ext>
                </a:extLst>
              </a:tr>
              <a:tr h="316547">
                <a:tc vMerge="1">
                  <a:txBody>
                    <a:bodyPr/>
                    <a:lstStyle/>
                    <a:p>
                      <a:endParaRPr lang="en-US"/>
                    </a:p>
                  </a:txBody>
                  <a:tcPr/>
                </a:tc>
                <a:tc>
                  <a:txBody>
                    <a:bodyPr/>
                    <a:lstStyle/>
                    <a:p>
                      <a:pPr algn="l"/>
                      <a:r>
                        <a:rPr lang="en-US" sz="1600" dirty="0"/>
                        <a:t>State</a:t>
                      </a:r>
                    </a:p>
                  </a:txBody>
                  <a:tcPr anchor="ctr">
                    <a:solidFill>
                      <a:schemeClr val="accent3">
                        <a:lumMod val="40000"/>
                        <a:lumOff val="60000"/>
                      </a:schemeClr>
                    </a:solidFill>
                  </a:tcPr>
                </a:tc>
                <a:extLst>
                  <a:ext uri="{0D108BD9-81ED-4DB2-BD59-A6C34878D82A}">
                    <a16:rowId xmlns:a16="http://schemas.microsoft.com/office/drawing/2014/main" val="3465509198"/>
                  </a:ext>
                </a:extLst>
              </a:tr>
              <a:tr h="316547">
                <a:tc vMerge="1">
                  <a:txBody>
                    <a:bodyPr/>
                    <a:lstStyle/>
                    <a:p>
                      <a:endParaRPr lang="en-US"/>
                    </a:p>
                  </a:txBody>
                  <a:tcPr/>
                </a:tc>
                <a:tc>
                  <a:txBody>
                    <a:bodyPr/>
                    <a:lstStyle/>
                    <a:p>
                      <a:pPr algn="l"/>
                      <a:r>
                        <a:rPr lang="en-US" sz="1600" dirty="0"/>
                        <a:t>Local</a:t>
                      </a:r>
                    </a:p>
                  </a:txBody>
                  <a:tcPr anchor="ctr">
                    <a:solidFill>
                      <a:schemeClr val="accent3">
                        <a:lumMod val="20000"/>
                        <a:lumOff val="80000"/>
                      </a:schemeClr>
                    </a:solidFill>
                  </a:tcPr>
                </a:tc>
                <a:extLst>
                  <a:ext uri="{0D108BD9-81ED-4DB2-BD59-A6C34878D82A}">
                    <a16:rowId xmlns:a16="http://schemas.microsoft.com/office/drawing/2014/main" val="3123570231"/>
                  </a:ext>
                </a:extLst>
              </a:tr>
              <a:tr h="316547">
                <a:tc rowSpan="3">
                  <a:txBody>
                    <a:bodyPr/>
                    <a:lstStyle/>
                    <a:p>
                      <a:pPr algn="l"/>
                      <a:r>
                        <a:rPr lang="en-US" sz="1600" b="1" dirty="0">
                          <a:solidFill>
                            <a:schemeClr val="bg1"/>
                          </a:solidFill>
                        </a:rPr>
                        <a:t>Private and nonprofit sector</a:t>
                      </a:r>
                    </a:p>
                  </a:txBody>
                  <a:tcPr anchor="ctr">
                    <a:solidFill>
                      <a:schemeClr val="accent6"/>
                    </a:solidFill>
                  </a:tcPr>
                </a:tc>
                <a:tc>
                  <a:txBody>
                    <a:bodyPr/>
                    <a:lstStyle/>
                    <a:p>
                      <a:pPr algn="l"/>
                      <a:r>
                        <a:rPr lang="en-US" sz="1600" dirty="0"/>
                        <a:t>Employers</a:t>
                      </a:r>
                    </a:p>
                  </a:txBody>
                  <a:tcPr anchor="ctr">
                    <a:solidFill>
                      <a:schemeClr val="accent6">
                        <a:lumMod val="60000"/>
                        <a:lumOff val="40000"/>
                      </a:schemeClr>
                    </a:solidFill>
                  </a:tcPr>
                </a:tc>
                <a:extLst>
                  <a:ext uri="{0D108BD9-81ED-4DB2-BD59-A6C34878D82A}">
                    <a16:rowId xmlns:a16="http://schemas.microsoft.com/office/drawing/2014/main" val="1416005934"/>
                  </a:ext>
                </a:extLst>
              </a:tr>
              <a:tr h="316547">
                <a:tc vMerge="1">
                  <a:txBody>
                    <a:bodyPr/>
                    <a:lstStyle/>
                    <a:p>
                      <a:endParaRPr lang="en-US"/>
                    </a:p>
                  </a:txBody>
                  <a:tcPr/>
                </a:tc>
                <a:tc>
                  <a:txBody>
                    <a:bodyPr/>
                    <a:lstStyle/>
                    <a:p>
                      <a:pPr algn="l"/>
                      <a:r>
                        <a:rPr lang="en-US" sz="1600" dirty="0"/>
                        <a:t>Community organizations</a:t>
                      </a:r>
                    </a:p>
                  </a:txBody>
                  <a:tcPr anchor="ctr">
                    <a:solidFill>
                      <a:schemeClr val="accent6">
                        <a:lumMod val="40000"/>
                        <a:lumOff val="60000"/>
                      </a:schemeClr>
                    </a:solidFill>
                  </a:tcPr>
                </a:tc>
                <a:extLst>
                  <a:ext uri="{0D108BD9-81ED-4DB2-BD59-A6C34878D82A}">
                    <a16:rowId xmlns:a16="http://schemas.microsoft.com/office/drawing/2014/main" val="1356893701"/>
                  </a:ext>
                </a:extLst>
              </a:tr>
              <a:tr h="286193">
                <a:tc vMerge="1">
                  <a:txBody>
                    <a:bodyPr/>
                    <a:lstStyle/>
                    <a:p>
                      <a:endParaRPr lang="en-US"/>
                    </a:p>
                  </a:txBody>
                  <a:tcPr/>
                </a:tc>
                <a:tc>
                  <a:txBody>
                    <a:bodyPr/>
                    <a:lstStyle/>
                    <a:p>
                      <a:pPr algn="l"/>
                      <a:r>
                        <a:rPr lang="en-US" sz="1600" dirty="0"/>
                        <a:t>Off-base childcare</a:t>
                      </a:r>
                    </a:p>
                  </a:txBody>
                  <a:tcPr anchor="ctr">
                    <a:solidFill>
                      <a:schemeClr val="accent6">
                        <a:lumMod val="20000"/>
                        <a:lumOff val="80000"/>
                      </a:schemeClr>
                    </a:solidFill>
                  </a:tcPr>
                </a:tc>
                <a:extLst>
                  <a:ext uri="{0D108BD9-81ED-4DB2-BD59-A6C34878D82A}">
                    <a16:rowId xmlns:a16="http://schemas.microsoft.com/office/drawing/2014/main" val="237280129"/>
                  </a:ext>
                </a:extLst>
              </a:tr>
            </a:tbl>
          </a:graphicData>
        </a:graphic>
      </p:graphicFrame>
      <p:sp>
        <p:nvSpPr>
          <p:cNvPr id="3" name="TextBox 2">
            <a:extLst>
              <a:ext uri="{FF2B5EF4-FFF2-40B4-BE49-F238E27FC236}">
                <a16:creationId xmlns:a16="http://schemas.microsoft.com/office/drawing/2014/main" id="{071E6AE7-3A74-EB90-249A-6B11F5494818}"/>
              </a:ext>
            </a:extLst>
          </p:cNvPr>
          <p:cNvSpPr txBox="1"/>
          <p:nvPr/>
        </p:nvSpPr>
        <p:spPr>
          <a:xfrm>
            <a:off x="3597270" y="1701268"/>
            <a:ext cx="4708277" cy="1077218"/>
          </a:xfrm>
          <a:prstGeom prst="rect">
            <a:avLst/>
          </a:prstGeom>
          <a:solidFill>
            <a:schemeClr val="tx2">
              <a:lumMod val="7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19 Recommendations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84 Strategies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a:rPr>
              <a:t>64 Local &amp;</a:t>
            </a:r>
            <a:r>
              <a:rPr kumimoji="0" lang="en-US" sz="2400" b="1" i="0" u="none" strike="noStrike" kern="1200" cap="none" spc="0" normalizeH="0" baseline="0" noProof="0" dirty="0">
                <a:ln>
                  <a:noFill/>
                </a:ln>
                <a:solidFill>
                  <a:prstClr val="white"/>
                </a:solidFill>
                <a:effectLst/>
                <a:uLnTx/>
                <a:uFillTx/>
                <a:latin typeface="Calibri"/>
                <a:ea typeface="+mn-ea"/>
                <a:cs typeface="+mn-cs"/>
              </a:rPr>
              <a:t> State-directed Strategies</a:t>
            </a:r>
          </a:p>
        </p:txBody>
      </p:sp>
    </p:spTree>
    <p:extLst>
      <p:ext uri="{BB962C8B-B14F-4D97-AF65-F5344CB8AC3E}">
        <p14:creationId xmlns:p14="http://schemas.microsoft.com/office/powerpoint/2010/main" val="827286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4D98-4ABD-14A9-7F65-A7141A10F467}"/>
              </a:ext>
            </a:extLst>
          </p:cNvPr>
          <p:cNvSpPr>
            <a:spLocks noGrp="1"/>
          </p:cNvSpPr>
          <p:nvPr>
            <p:ph type="title"/>
          </p:nvPr>
        </p:nvSpPr>
        <p:spPr>
          <a:xfrm>
            <a:off x="609600" y="626536"/>
            <a:ext cx="10972800" cy="1143000"/>
          </a:xfrm>
        </p:spPr>
        <p:txBody>
          <a:bodyPr>
            <a:normAutofit/>
          </a:bodyPr>
          <a:lstStyle/>
          <a:p>
            <a:r>
              <a:rPr lang="en-US" sz="3200" dirty="0">
                <a:solidFill>
                  <a:srgbClr val="006600"/>
                </a:solidFill>
                <a:latin typeface="Stencil" panose="040409050D0802020404" pitchFamily="82" charset="0"/>
              </a:rPr>
              <a:t>Study Recommendations </a:t>
            </a:r>
            <a:br>
              <a:rPr lang="en-US" sz="3200" dirty="0">
                <a:solidFill>
                  <a:srgbClr val="006600"/>
                </a:solidFill>
                <a:latin typeface="Stencil" panose="040409050D0802020404" pitchFamily="82" charset="0"/>
              </a:rPr>
            </a:br>
            <a:r>
              <a:rPr lang="en-US" sz="3200" dirty="0">
                <a:solidFill>
                  <a:srgbClr val="002060"/>
                </a:solidFill>
                <a:latin typeface="Stencil" panose="040409050D0802020404" pitchFamily="82" charset="0"/>
              </a:rPr>
              <a:t>Key findings</a:t>
            </a:r>
          </a:p>
        </p:txBody>
      </p:sp>
      <p:sp>
        <p:nvSpPr>
          <p:cNvPr id="4" name="Slide Number Placeholder 3">
            <a:extLst>
              <a:ext uri="{FF2B5EF4-FFF2-40B4-BE49-F238E27FC236}">
                <a16:creationId xmlns:a16="http://schemas.microsoft.com/office/drawing/2014/main" id="{F2755C36-9ACF-9742-C8B1-FFB11A0D4A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2F635E4-80FF-DDD5-6FF7-7493101E3A8B}"/>
              </a:ext>
            </a:extLst>
          </p:cNvPr>
          <p:cNvSpPr txBox="1"/>
          <p:nvPr/>
        </p:nvSpPr>
        <p:spPr>
          <a:xfrm>
            <a:off x="1155976" y="1886358"/>
            <a:ext cx="10270029" cy="1362301"/>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 Barrier to military spouse employment is childcare</a:t>
            </a:r>
            <a:r>
              <a:rPr kumimoji="0" lang="en-US" sz="1800" b="1" i="0" u="none" strike="noStrike" kern="1200" cap="none" spc="0" normalizeH="0" baseline="0" noProof="0" dirty="0">
                <a:ln>
                  <a:noFill/>
                </a:ln>
                <a:solidFill>
                  <a:prstClr val="black"/>
                </a:solidFill>
                <a:effectLst/>
                <a:uLnTx/>
                <a:uFillTx/>
                <a:latin typeface="Calibri"/>
                <a:ea typeface="+mn-ea"/>
                <a:cs typeface="+mn-cs"/>
              </a:rPr>
              <a:t>, with more than 2/3 of respondents saying that the lack of access to childcare is preventing them from working.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That number goes up to over 90% of respondents with children under the age of six.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5" name="Content Placeholder 2">
            <a:extLst>
              <a:ext uri="{FF2B5EF4-FFF2-40B4-BE49-F238E27FC236}">
                <a16:creationId xmlns:a16="http://schemas.microsoft.com/office/drawing/2014/main" id="{77F963D8-1C2B-CEE0-DE8C-884B89B9CAEE}"/>
              </a:ext>
            </a:extLst>
          </p:cNvPr>
          <p:cNvSpPr txBox="1">
            <a:spLocks/>
          </p:cNvSpPr>
          <p:nvPr/>
        </p:nvSpPr>
        <p:spPr>
          <a:xfrm>
            <a:off x="1155976" y="3165495"/>
            <a:ext cx="10254583" cy="2185214"/>
          </a:xfrm>
          <a:prstGeom prst="rect">
            <a:avLst/>
          </a:prstGeom>
          <a:solidFill>
            <a:schemeClr val="accent3">
              <a:lumMod val="20000"/>
              <a:lumOff val="80000"/>
            </a:schemeClr>
          </a:solidFill>
        </p:spPr>
        <p:txBody>
          <a:bodyPr vert="horz" wrap="square" lIns="91440" tIns="45720" rIns="91440" bIns="45720" rtlCol="0">
            <a:sp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More than 40% </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of respondents said other employment barriers included:</a:t>
            </a:r>
          </a:p>
          <a:p>
            <a:pPr marL="342891" marR="0" lvl="0" indent="-342891"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Finding suitable/lateral employment</a:t>
            </a:r>
          </a:p>
          <a:p>
            <a:pPr marL="342891" marR="0" lvl="0" indent="-342891"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Financial challenges</a:t>
            </a:r>
          </a:p>
          <a:p>
            <a:pPr marL="342891" marR="0" lvl="0" indent="-342891"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Relocation</a:t>
            </a:r>
          </a:p>
          <a:p>
            <a:pPr marL="342891" marR="0" lvl="0" indent="-342891"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891" marR="0" lvl="0" indent="-342891"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F8522D7-053B-BA63-FC69-310F07474605}"/>
              </a:ext>
            </a:extLst>
          </p:cNvPr>
          <p:cNvSpPr txBox="1"/>
          <p:nvPr/>
        </p:nvSpPr>
        <p:spPr>
          <a:xfrm>
            <a:off x="1171423" y="4608332"/>
            <a:ext cx="10254583" cy="1631216"/>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Times New Roman" panose="02020603050405020304" pitchFamily="18" charset="0"/>
              </a:rPr>
              <a:t>Military spouse employment needs more outreach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More than 1/3 of military spouses surveyed said that they would like to receive more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Statewide Mil Spouse Focus Groups revealed significant gaps in spouses’ awareness of resources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ABC7DE01-F2C0-45FF-7D1E-80D96C403A11}"/>
              </a:ext>
            </a:extLst>
          </p:cNvPr>
          <p:cNvSpPr txBox="1">
            <a:spLocks/>
          </p:cNvSpPr>
          <p:nvPr/>
        </p:nvSpPr>
        <p:spPr>
          <a:xfrm>
            <a:off x="1186870" y="6196734"/>
            <a:ext cx="10254583" cy="369332"/>
          </a:xfrm>
          <a:prstGeom prst="rect">
            <a:avLst/>
          </a:prstGeom>
          <a:solidFill>
            <a:srgbClr val="002060"/>
          </a:solidFill>
        </p:spPr>
        <p:txBody>
          <a:bodyPr vert="horz" wrap="square" lIns="91440" tIns="45720" rIns="91440" bIns="45720" rtlCol="0">
            <a:sp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Most employed respondents said that their employment was essential to meet their family’s basic needs</a:t>
            </a:r>
          </a:p>
        </p:txBody>
      </p:sp>
      <p:pic>
        <p:nvPicPr>
          <p:cNvPr id="7" name="Picture 6">
            <a:extLst>
              <a:ext uri="{FF2B5EF4-FFF2-40B4-BE49-F238E27FC236}">
                <a16:creationId xmlns:a16="http://schemas.microsoft.com/office/drawing/2014/main" id="{D678C77C-EE04-8BAA-D30D-9AE0A85D5E9D}"/>
              </a:ext>
            </a:extLst>
          </p:cNvPr>
          <p:cNvPicPr>
            <a:picLocks noChangeAspect="1"/>
          </p:cNvPicPr>
          <p:nvPr/>
        </p:nvPicPr>
        <p:blipFill>
          <a:blip r:embed="rId3"/>
          <a:stretch>
            <a:fillRect/>
          </a:stretch>
        </p:blipFill>
        <p:spPr>
          <a:xfrm>
            <a:off x="10831246" y="6018012"/>
            <a:ext cx="914479" cy="676715"/>
          </a:xfrm>
          <a:prstGeom prst="rect">
            <a:avLst/>
          </a:prstGeom>
        </p:spPr>
      </p:pic>
    </p:spTree>
    <p:extLst>
      <p:ext uri="{BB962C8B-B14F-4D97-AF65-F5344CB8AC3E}">
        <p14:creationId xmlns:p14="http://schemas.microsoft.com/office/powerpoint/2010/main" val="308810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4D98-4ABD-14A9-7F65-A7141A10F467}"/>
              </a:ext>
            </a:extLst>
          </p:cNvPr>
          <p:cNvSpPr>
            <a:spLocks noGrp="1"/>
          </p:cNvSpPr>
          <p:nvPr>
            <p:ph type="title"/>
          </p:nvPr>
        </p:nvSpPr>
        <p:spPr>
          <a:xfrm>
            <a:off x="679174" y="596368"/>
            <a:ext cx="10972800" cy="1143000"/>
          </a:xfrm>
        </p:spPr>
        <p:txBody>
          <a:bodyPr>
            <a:normAutofit/>
          </a:bodyPr>
          <a:lstStyle/>
          <a:p>
            <a:r>
              <a:rPr lang="en-US" sz="3200" dirty="0">
                <a:solidFill>
                  <a:srgbClr val="006600"/>
                </a:solidFill>
                <a:latin typeface="Stencil" panose="040409050D0802020404" pitchFamily="82" charset="0"/>
              </a:rPr>
              <a:t>Study Recommendations </a:t>
            </a:r>
            <a:br>
              <a:rPr lang="en-US" sz="3200" dirty="0">
                <a:solidFill>
                  <a:srgbClr val="006600"/>
                </a:solidFill>
                <a:latin typeface="Stencil" panose="040409050D0802020404" pitchFamily="82" charset="0"/>
              </a:rPr>
            </a:br>
            <a:r>
              <a:rPr lang="en-US" sz="3200" dirty="0">
                <a:solidFill>
                  <a:srgbClr val="002060"/>
                </a:solidFill>
                <a:latin typeface="Stencil" panose="040409050D0802020404" pitchFamily="82" charset="0"/>
              </a:rPr>
              <a:t>(Child Care)</a:t>
            </a:r>
          </a:p>
        </p:txBody>
      </p:sp>
      <p:sp>
        <p:nvSpPr>
          <p:cNvPr id="3" name="Content Placeholder 2">
            <a:extLst>
              <a:ext uri="{FF2B5EF4-FFF2-40B4-BE49-F238E27FC236}">
                <a16:creationId xmlns:a16="http://schemas.microsoft.com/office/drawing/2014/main" id="{C1844D23-F317-AFE6-87BB-AC436645BDF8}"/>
              </a:ext>
            </a:extLst>
          </p:cNvPr>
          <p:cNvSpPr>
            <a:spLocks noGrp="1"/>
          </p:cNvSpPr>
          <p:nvPr>
            <p:ph idx="1"/>
          </p:nvPr>
        </p:nvSpPr>
        <p:spPr>
          <a:xfrm>
            <a:off x="320290" y="2409634"/>
            <a:ext cx="8804588" cy="3568322"/>
          </a:xfrm>
          <a:solidFill>
            <a:schemeClr val="accent5">
              <a:lumMod val="40000"/>
              <a:lumOff val="60000"/>
            </a:schemeClr>
          </a:solidFill>
        </p:spPr>
        <p:txBody>
          <a:bodyPr>
            <a:normAutofit/>
          </a:bodyPr>
          <a:lstStyle/>
          <a:p>
            <a:pPr marL="0" indent="0">
              <a:lnSpc>
                <a:spcPct val="107000"/>
              </a:lnSpc>
              <a:spcBef>
                <a:spcPts val="0"/>
              </a:spcBef>
              <a:buNone/>
            </a:pPr>
            <a:r>
              <a:rPr lang="en-US" sz="1800" b="1" dirty="0">
                <a:latin typeface="Calibri" panose="020F0502020204030204" pitchFamily="34" charset="0"/>
                <a:cs typeface="Times New Roman" panose="02020603050405020304" pitchFamily="18" charset="0"/>
              </a:rPr>
              <a:t>STRATEGY:</a:t>
            </a:r>
          </a:p>
          <a:p>
            <a:pPr>
              <a:lnSpc>
                <a:spcPct val="107000"/>
              </a:lnSpc>
              <a:spcBef>
                <a:spcPts val="0"/>
              </a:spcBef>
              <a:spcAft>
                <a:spcPts val="800"/>
              </a:spcAft>
            </a:pPr>
            <a:r>
              <a:rPr lang="en-US" sz="1800" b="1" dirty="0">
                <a:latin typeface="Calibri" panose="020F0502020204030204" pitchFamily="34" charset="0"/>
                <a:cs typeface="Times New Roman" panose="02020603050405020304" pitchFamily="18" charset="0"/>
              </a:rPr>
              <a:t>Reduce bureaucratic barriers </a:t>
            </a:r>
            <a:r>
              <a:rPr lang="en-US" sz="1800" dirty="0">
                <a:latin typeface="Calibri" panose="020F0502020204030204" pitchFamily="34" charset="0"/>
                <a:cs typeface="Times New Roman" panose="02020603050405020304" pitchFamily="18" charset="0"/>
              </a:rPr>
              <a:t>to establishing a childcare business for home-based and childcare centers.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STRATEGY: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Raise awareness of federal and state childcare subsidy programs </a:t>
            </a:r>
            <a:r>
              <a:rPr lang="en-US" sz="1800" dirty="0">
                <a:effectLst/>
                <a:latin typeface="Calibri" panose="020F0502020204030204" pitchFamily="34" charset="0"/>
                <a:ea typeface="Calibri" panose="020F0502020204030204" pitchFamily="34" charset="0"/>
                <a:cs typeface="Times New Roman" panose="02020603050405020304" pitchFamily="18" charset="0"/>
              </a:rPr>
              <a:t>among military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spouses to supplement military subsidies and support military families in applying.</a:t>
            </a:r>
          </a:p>
          <a:p>
            <a:pPr marL="0" indent="0">
              <a:buNone/>
            </a:pPr>
            <a:endParaRPr lang="en-US" sz="2800" dirty="0"/>
          </a:p>
        </p:txBody>
      </p:sp>
      <p:sp>
        <p:nvSpPr>
          <p:cNvPr id="4" name="Slide Number Placeholder 3">
            <a:extLst>
              <a:ext uri="{FF2B5EF4-FFF2-40B4-BE49-F238E27FC236}">
                <a16:creationId xmlns:a16="http://schemas.microsoft.com/office/drawing/2014/main" id="{F2755C36-9ACF-9742-C8B1-FFB11A0D4A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77F963D8-1C2B-CEE0-DE8C-884B89B9CAEE}"/>
              </a:ext>
            </a:extLst>
          </p:cNvPr>
          <p:cNvSpPr txBox="1">
            <a:spLocks/>
          </p:cNvSpPr>
          <p:nvPr/>
        </p:nvSpPr>
        <p:spPr>
          <a:xfrm>
            <a:off x="303819" y="2074863"/>
            <a:ext cx="8821059" cy="369332"/>
          </a:xfrm>
          <a:prstGeom prst="rect">
            <a:avLst/>
          </a:prstGeom>
          <a:solidFill>
            <a:schemeClr val="accent3">
              <a:lumMod val="20000"/>
              <a:lumOff val="80000"/>
            </a:schemeClr>
          </a:solidFill>
        </p:spPr>
        <p:txBody>
          <a:bodyPr vert="horz" wrap="square" lIns="91440" tIns="45720" rIns="91440" bIns="45720" rtlCol="0">
            <a:sp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LOCAL RECOM</a:t>
            </a:r>
            <a:r>
              <a:rPr kumimoji="0" lang="en-US" sz="1800" b="1" i="0" u="none" strike="noStrike" kern="1200" cap="none" spc="0" normalizeH="0" baseline="0" noProof="0" dirty="0">
                <a:ln>
                  <a:noFill/>
                </a:ln>
                <a:solidFill>
                  <a:srgbClr val="002060"/>
                </a:solidFill>
                <a:effectLst/>
                <a:uLnTx/>
                <a:uFillTx/>
                <a:latin typeface="FranklinGothic-Book"/>
                <a:ea typeface="+mn-ea"/>
                <a:cs typeface="+mn-cs"/>
              </a:rPr>
              <a:t>MENDAT</a:t>
            </a: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ION: </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Times New Roman" panose="02020603050405020304" pitchFamily="18" charset="0"/>
              </a:rPr>
              <a:t>Improve access to off-base childcare     </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ABC7DE01-F2C0-45FF-7D1E-80D96C403A11}"/>
              </a:ext>
            </a:extLst>
          </p:cNvPr>
          <p:cNvSpPr txBox="1">
            <a:spLocks/>
          </p:cNvSpPr>
          <p:nvPr/>
        </p:nvSpPr>
        <p:spPr>
          <a:xfrm>
            <a:off x="312054" y="3859091"/>
            <a:ext cx="8812824" cy="369332"/>
          </a:xfrm>
          <a:prstGeom prst="rect">
            <a:avLst/>
          </a:prstGeom>
          <a:solidFill>
            <a:schemeClr val="accent3">
              <a:lumMod val="20000"/>
              <a:lumOff val="80000"/>
            </a:schemeClr>
          </a:solidFill>
        </p:spPr>
        <p:txBody>
          <a:bodyPr vert="horz" wrap="square" lIns="91440" tIns="45720" rIns="91440" bIns="45720" rtlCol="0">
            <a:sp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STATE RECOM</a:t>
            </a:r>
            <a:r>
              <a:rPr kumimoji="0" lang="en-US" sz="1800" b="1" i="0" u="none" strike="noStrike" kern="1200" cap="none" spc="0" normalizeH="0" baseline="0" noProof="0" dirty="0">
                <a:ln>
                  <a:noFill/>
                </a:ln>
                <a:solidFill>
                  <a:srgbClr val="002060"/>
                </a:solidFill>
                <a:effectLst/>
                <a:uLnTx/>
                <a:uFillTx/>
                <a:latin typeface="FranklinGothic-Book"/>
                <a:ea typeface="+mn-ea"/>
                <a:cs typeface="+mn-cs"/>
              </a:rPr>
              <a:t>MENDAT</a:t>
            </a: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ION: </a:t>
            </a:r>
            <a:r>
              <a:rPr kumimoji="0" lang="en-US" sz="1800" b="1" i="0" u="none" strike="noStrike" kern="1200" cap="none" spc="0" normalizeH="0" baseline="0" noProof="0" dirty="0">
                <a:ln>
                  <a:noFill/>
                </a:ln>
                <a:solidFill>
                  <a:srgbClr val="002060"/>
                </a:solidFill>
                <a:effectLst/>
                <a:uLnTx/>
                <a:uFillTx/>
                <a:latin typeface="FranklinGothic-Book"/>
                <a:ea typeface="+mn-ea"/>
                <a:cs typeface="+mn-cs"/>
              </a:rPr>
              <a:t> </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Build awareness of other financial supports for childcare</a:t>
            </a:r>
          </a:p>
        </p:txBody>
      </p:sp>
      <p:pic>
        <p:nvPicPr>
          <p:cNvPr id="12" name="Picture 11">
            <a:extLst>
              <a:ext uri="{FF2B5EF4-FFF2-40B4-BE49-F238E27FC236}">
                <a16:creationId xmlns:a16="http://schemas.microsoft.com/office/drawing/2014/main" id="{3EA557AB-3BDA-E578-60C8-E9A749B8027D}"/>
              </a:ext>
            </a:extLst>
          </p:cNvPr>
          <p:cNvPicPr>
            <a:picLocks noChangeAspect="1"/>
          </p:cNvPicPr>
          <p:nvPr/>
        </p:nvPicPr>
        <p:blipFill>
          <a:blip r:embed="rId3"/>
          <a:stretch>
            <a:fillRect/>
          </a:stretch>
        </p:blipFill>
        <p:spPr>
          <a:xfrm>
            <a:off x="8737600" y="3293970"/>
            <a:ext cx="3305079" cy="1788631"/>
          </a:xfrm>
          <a:prstGeom prst="rect">
            <a:avLst/>
          </a:prstGeom>
        </p:spPr>
      </p:pic>
    </p:spTree>
    <p:extLst>
      <p:ext uri="{BB962C8B-B14F-4D97-AF65-F5344CB8AC3E}">
        <p14:creationId xmlns:p14="http://schemas.microsoft.com/office/powerpoint/2010/main" val="2401198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4D98-4ABD-14A9-7F65-A7141A10F467}"/>
              </a:ext>
            </a:extLst>
          </p:cNvPr>
          <p:cNvSpPr>
            <a:spLocks noGrp="1"/>
          </p:cNvSpPr>
          <p:nvPr>
            <p:ph type="title"/>
          </p:nvPr>
        </p:nvSpPr>
        <p:spPr>
          <a:xfrm>
            <a:off x="609599" y="655458"/>
            <a:ext cx="10972800" cy="1143000"/>
          </a:xfrm>
        </p:spPr>
        <p:txBody>
          <a:bodyPr>
            <a:normAutofit/>
          </a:bodyPr>
          <a:lstStyle/>
          <a:p>
            <a:r>
              <a:rPr lang="en-US" sz="3200" dirty="0">
                <a:solidFill>
                  <a:srgbClr val="006600"/>
                </a:solidFill>
                <a:latin typeface="Stencil" panose="040409050D0802020404" pitchFamily="82" charset="0"/>
              </a:rPr>
              <a:t>Mil Spouse …Study Recommendations </a:t>
            </a:r>
            <a:br>
              <a:rPr lang="en-US" sz="3200" dirty="0">
                <a:solidFill>
                  <a:srgbClr val="006600"/>
                </a:solidFill>
                <a:latin typeface="Stencil" panose="040409050D0802020404" pitchFamily="82" charset="0"/>
              </a:rPr>
            </a:br>
            <a:r>
              <a:rPr lang="en-US" sz="3200" dirty="0">
                <a:solidFill>
                  <a:srgbClr val="002060"/>
                </a:solidFill>
                <a:latin typeface="Stencil" panose="040409050D0802020404" pitchFamily="82" charset="0"/>
              </a:rPr>
              <a:t>(employment resources)</a:t>
            </a:r>
          </a:p>
        </p:txBody>
      </p:sp>
      <p:sp>
        <p:nvSpPr>
          <p:cNvPr id="3" name="Content Placeholder 2">
            <a:extLst>
              <a:ext uri="{FF2B5EF4-FFF2-40B4-BE49-F238E27FC236}">
                <a16:creationId xmlns:a16="http://schemas.microsoft.com/office/drawing/2014/main" id="{C1844D23-F317-AFE6-87BB-AC436645BDF8}"/>
              </a:ext>
            </a:extLst>
          </p:cNvPr>
          <p:cNvSpPr>
            <a:spLocks noGrp="1"/>
          </p:cNvSpPr>
          <p:nvPr>
            <p:ph idx="1"/>
          </p:nvPr>
        </p:nvSpPr>
        <p:spPr>
          <a:xfrm>
            <a:off x="609599" y="2709535"/>
            <a:ext cx="10635974" cy="1638082"/>
          </a:xfrm>
          <a:solidFill>
            <a:schemeClr val="accent5">
              <a:lumMod val="40000"/>
              <a:lumOff val="60000"/>
            </a:schemeClr>
          </a:solidFill>
        </p:spPr>
        <p:txBody>
          <a:bodyPr vert="horz" lIns="91440" tIns="45720" rIns="91440" bIns="45720" rtlCol="0">
            <a:normAutofit fontScale="92500" lnSpcReduction="10000"/>
          </a:bodyPr>
          <a:lstStyle/>
          <a:p>
            <a:pPr marL="0" indent="0">
              <a:lnSpc>
                <a:spcPct val="107000"/>
              </a:lnSpc>
              <a:spcBef>
                <a:spcPts val="0"/>
              </a:spcBef>
              <a:buNone/>
            </a:pPr>
            <a:r>
              <a:rPr lang="en-US" sz="1800" b="1" dirty="0">
                <a:latin typeface="Calibri" panose="020F0502020204030204" pitchFamily="34" charset="0"/>
                <a:cs typeface="Times New Roman" panose="02020603050405020304" pitchFamily="18" charset="0"/>
              </a:rPr>
              <a:t>STRATEGIES:</a:t>
            </a:r>
          </a:p>
          <a:p>
            <a:pPr>
              <a:lnSpc>
                <a:spcPct val="107000"/>
              </a:lnSpc>
              <a:spcBef>
                <a:spcPts val="0"/>
              </a:spcBef>
            </a:pPr>
            <a:r>
              <a:rPr lang="en-US" sz="1800" b="1" dirty="0">
                <a:latin typeface="Calibri" panose="020F0502020204030204" pitchFamily="34" charset="0"/>
                <a:cs typeface="Times New Roman" panose="02020603050405020304" pitchFamily="18" charset="0"/>
              </a:rPr>
              <a:t>Continue efforts </a:t>
            </a:r>
            <a:r>
              <a:rPr lang="en-US" sz="1800" dirty="0">
                <a:latin typeface="Calibri" panose="020F0502020204030204" pitchFamily="34" charset="0"/>
                <a:cs typeface="Times New Roman" panose="02020603050405020304" pitchFamily="18" charset="0"/>
              </a:rPr>
              <a:t>to pursue more interstate licensure </a:t>
            </a:r>
            <a:r>
              <a:rPr lang="en-US" sz="1800" b="1" dirty="0">
                <a:latin typeface="Calibri" panose="020F0502020204030204" pitchFamily="34" charset="0"/>
                <a:cs typeface="Times New Roman" panose="02020603050405020304" pitchFamily="18" charset="0"/>
              </a:rPr>
              <a:t>compacts.  </a:t>
            </a:r>
            <a:r>
              <a:rPr lang="en-US" sz="1800" dirty="0">
                <a:latin typeface="Calibri" panose="020F0502020204030204" pitchFamily="34" charset="0"/>
                <a:cs typeface="Times New Roman" panose="02020603050405020304" pitchFamily="18" charset="0"/>
              </a:rPr>
              <a:t>(Thank you!!)</a:t>
            </a:r>
          </a:p>
          <a:p>
            <a:pPr>
              <a:lnSpc>
                <a:spcPct val="107000"/>
              </a:lnSpc>
              <a:spcBef>
                <a:spcPts val="0"/>
              </a:spcBef>
            </a:pPr>
            <a:r>
              <a:rPr lang="en-US" sz="1800" dirty="0">
                <a:latin typeface="Calibri" panose="020F0502020204030204" pitchFamily="34" charset="0"/>
                <a:cs typeface="Times New Roman" panose="02020603050405020304" pitchFamily="18" charset="0"/>
              </a:rPr>
              <a:t>Implement and </a:t>
            </a:r>
            <a:r>
              <a:rPr lang="en-US" sz="1800" b="1" dirty="0">
                <a:latin typeface="Calibri" panose="020F0502020204030204" pitchFamily="34" charset="0"/>
                <a:cs typeface="Times New Roman" panose="02020603050405020304" pitchFamily="18" charset="0"/>
              </a:rPr>
              <a:t>build awareness</a:t>
            </a:r>
            <a:r>
              <a:rPr lang="en-US" sz="1800" dirty="0">
                <a:latin typeface="Calibri" panose="020F0502020204030204" pitchFamily="34" charset="0"/>
                <a:cs typeface="Times New Roman" panose="02020603050405020304" pitchFamily="18" charset="0"/>
              </a:rPr>
              <a:t> about new licensure and certification reciprocity for military spouses.</a:t>
            </a:r>
          </a:p>
          <a:p>
            <a:pPr>
              <a:lnSpc>
                <a:spcPct val="107000"/>
              </a:lnSpc>
              <a:spcBef>
                <a:spcPts val="0"/>
              </a:spcBef>
            </a:pPr>
            <a:r>
              <a:rPr lang="en-US" sz="1800" dirty="0">
                <a:latin typeface="Calibri" panose="020F0502020204030204" pitchFamily="34" charset="0"/>
                <a:cs typeface="Times New Roman" panose="02020603050405020304" pitchFamily="18" charset="0"/>
              </a:rPr>
              <a:t>Develop a policy to enable </a:t>
            </a:r>
            <a:r>
              <a:rPr lang="en-US" sz="1800" b="1" dirty="0">
                <a:latin typeface="Calibri" panose="020F0502020204030204" pitchFamily="34" charset="0"/>
                <a:cs typeface="Times New Roman" panose="02020603050405020304" pitchFamily="18" charset="0"/>
              </a:rPr>
              <a:t>foreign military spouses </a:t>
            </a:r>
            <a:r>
              <a:rPr lang="en-US" sz="1800" dirty="0">
                <a:latin typeface="Calibri" panose="020F0502020204030204" pitchFamily="34" charset="0"/>
                <a:cs typeface="Times New Roman" panose="02020603050405020304" pitchFamily="18" charset="0"/>
              </a:rPr>
              <a:t>to translate their foreign certifications into Washington opportunities.</a:t>
            </a:r>
          </a:p>
          <a:p>
            <a:pPr>
              <a:lnSpc>
                <a:spcPct val="107000"/>
              </a:lnSpc>
              <a:spcBef>
                <a:spcPts val="0"/>
              </a:spcBef>
            </a:pPr>
            <a:r>
              <a:rPr lang="en-US" sz="1800" b="1" dirty="0">
                <a:latin typeface="Calibri" panose="020F0502020204030204" pitchFamily="34" charset="0"/>
                <a:cs typeface="Times New Roman" panose="02020603050405020304" pitchFamily="18" charset="0"/>
              </a:rPr>
              <a:t>Cover the costs for spouses’ licensure </a:t>
            </a:r>
            <a:r>
              <a:rPr lang="en-US" sz="1800" dirty="0">
                <a:latin typeface="Calibri" panose="020F0502020204030204" pitchFamily="34" charset="0"/>
                <a:cs typeface="Times New Roman" panose="02020603050405020304" pitchFamily="18" charset="0"/>
              </a:rPr>
              <a:t>or certification.</a:t>
            </a: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2755C36-9ACF-9742-C8B1-FFB11A0D4A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A432DB6-DED2-2233-5BF6-B13E10AB863D}"/>
              </a:ext>
            </a:extLst>
          </p:cNvPr>
          <p:cNvSpPr txBox="1"/>
          <p:nvPr/>
        </p:nvSpPr>
        <p:spPr>
          <a:xfrm>
            <a:off x="609599" y="5121265"/>
            <a:ext cx="10635974" cy="1374418"/>
          </a:xfrm>
          <a:prstGeom prst="rect">
            <a:avLst/>
          </a:prstGeom>
          <a:solidFill>
            <a:schemeClr val="accent5">
              <a:lumMod val="40000"/>
              <a:lumOff val="60000"/>
            </a:schemeClr>
          </a:solidFill>
        </p:spPr>
        <p:txBody>
          <a:bodyPr vert="horz" lIns="91440" tIns="45720" rIns="91440" bIns="45720" rtlCol="0">
            <a:normAutofit/>
          </a:bodyPr>
          <a:lstStyle>
            <a:lvl1pPr indent="0" defTabSz="914377">
              <a:lnSpc>
                <a:spcPct val="107000"/>
              </a:lnSpc>
              <a:spcBef>
                <a:spcPts val="0"/>
              </a:spcBef>
              <a:buFont typeface="Arial" pitchFamily="34" charset="0"/>
              <a:buNone/>
              <a:defRPr b="1">
                <a:latin typeface="Calibri" panose="020F0502020204030204" pitchFamily="34" charset="0"/>
                <a:cs typeface="Times New Roman" panose="02020603050405020304" pitchFamily="18" charset="0"/>
              </a:defRPr>
            </a:lvl1pPr>
            <a:lvl2pPr marL="742932" indent="-285744" defTabSz="914377">
              <a:spcBef>
                <a:spcPct val="20000"/>
              </a:spcBef>
              <a:buFont typeface="Arial" pitchFamily="34" charset="0"/>
              <a:buChar char="–"/>
              <a:defRPr sz="2800"/>
            </a:lvl2pPr>
            <a:lvl3pPr marL="1142971" indent="-228594" defTabSz="914377">
              <a:spcBef>
                <a:spcPct val="20000"/>
              </a:spcBef>
              <a:buFont typeface="Arial" pitchFamily="34" charset="0"/>
              <a:buChar char="•"/>
              <a:defRPr sz="2400"/>
            </a:lvl3pPr>
            <a:lvl4pPr marL="1600160" indent="-228594" defTabSz="914377">
              <a:spcBef>
                <a:spcPct val="20000"/>
              </a:spcBef>
              <a:buFont typeface="Arial" pitchFamily="34" charset="0"/>
              <a:buChar char="–"/>
              <a:defRPr sz="2000"/>
            </a:lvl4pPr>
            <a:lvl5pPr marL="2057349" indent="-228594" defTabSz="914377">
              <a:spcBef>
                <a:spcPct val="20000"/>
              </a:spcBef>
              <a:buFont typeface="Arial" pitchFamily="34" charset="0"/>
              <a:buChar char="»"/>
              <a:defRPr sz="2000"/>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STRATEGIES: </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Strengthen coaching and resources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to support military spouses.</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Emphasize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military spouses in employment </a:t>
            </a: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support provided to the broader military community</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p>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8" name="Content Placeholder 2">
            <a:extLst>
              <a:ext uri="{FF2B5EF4-FFF2-40B4-BE49-F238E27FC236}">
                <a16:creationId xmlns:a16="http://schemas.microsoft.com/office/drawing/2014/main" id="{DCBD9C63-E84D-EA71-2E62-1A60B1F57ECC}"/>
              </a:ext>
            </a:extLst>
          </p:cNvPr>
          <p:cNvSpPr txBox="1">
            <a:spLocks/>
          </p:cNvSpPr>
          <p:nvPr/>
        </p:nvSpPr>
        <p:spPr>
          <a:xfrm>
            <a:off x="609598" y="4751933"/>
            <a:ext cx="10635974" cy="369332"/>
          </a:xfrm>
          <a:prstGeom prst="rect">
            <a:avLst/>
          </a:prstGeom>
          <a:solidFill>
            <a:schemeClr val="accent3">
              <a:lumMod val="20000"/>
              <a:lumOff val="80000"/>
            </a:schemeClr>
          </a:solidFill>
        </p:spPr>
        <p:txBody>
          <a:bodyPr vert="horz" wrap="square" lIns="91440" tIns="45720" rIns="91440" bIns="45720" rtlCol="0">
            <a:sp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LOCAL RECOM</a:t>
            </a:r>
            <a:r>
              <a:rPr kumimoji="0" lang="en-US" sz="1800" b="1" i="0" u="none" strike="noStrike" kern="1200" cap="none" spc="0" normalizeH="0" baseline="0" noProof="0" dirty="0">
                <a:ln>
                  <a:noFill/>
                </a:ln>
                <a:solidFill>
                  <a:srgbClr val="002060"/>
                </a:solidFill>
                <a:effectLst/>
                <a:uLnTx/>
                <a:uFillTx/>
                <a:latin typeface="FranklinGothic-Book"/>
                <a:ea typeface="+mn-ea"/>
                <a:cs typeface="+mn-cs"/>
              </a:rPr>
              <a:t>MENDAT</a:t>
            </a: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ION: </a:t>
            </a:r>
            <a:r>
              <a:rPr kumimoji="0" lang="en-US" sz="1800" b="1" i="0" u="none" strike="noStrike" kern="1200" cap="none" spc="0" normalizeH="0" baseline="0" noProof="0" dirty="0">
                <a:ln>
                  <a:noFill/>
                </a:ln>
                <a:solidFill>
                  <a:srgbClr val="002060"/>
                </a:solidFill>
                <a:effectLst/>
                <a:uLnTx/>
                <a:uFillTx/>
                <a:latin typeface="FranklinGothic-Book"/>
                <a:ea typeface="+mn-ea"/>
                <a:cs typeface="+mn-cs"/>
              </a:rPr>
              <a:t>Enhance direct employment support for military spouses. </a:t>
            </a:r>
          </a:p>
        </p:txBody>
      </p:sp>
      <p:sp>
        <p:nvSpPr>
          <p:cNvPr id="9" name="Content Placeholder 2">
            <a:extLst>
              <a:ext uri="{FF2B5EF4-FFF2-40B4-BE49-F238E27FC236}">
                <a16:creationId xmlns:a16="http://schemas.microsoft.com/office/drawing/2014/main" id="{2DA84648-E209-801E-4F93-340C42832699}"/>
              </a:ext>
            </a:extLst>
          </p:cNvPr>
          <p:cNvSpPr txBox="1">
            <a:spLocks/>
          </p:cNvSpPr>
          <p:nvPr/>
        </p:nvSpPr>
        <p:spPr>
          <a:xfrm>
            <a:off x="609597" y="2340203"/>
            <a:ext cx="10635975" cy="369332"/>
          </a:xfrm>
          <a:prstGeom prst="rect">
            <a:avLst/>
          </a:prstGeom>
          <a:solidFill>
            <a:schemeClr val="accent3">
              <a:lumMod val="20000"/>
              <a:lumOff val="80000"/>
            </a:schemeClr>
          </a:solidFill>
        </p:spPr>
        <p:txBody>
          <a:bodyPr vert="horz" wrap="square" lIns="91440" tIns="45720" rIns="91440" bIns="45720" rtlCol="0">
            <a:sp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002060"/>
                </a:solidFill>
                <a:effectLst/>
                <a:uLnTx/>
                <a:uFillTx/>
                <a:latin typeface="FranklinGothic-Book"/>
                <a:ea typeface="+mn-ea"/>
                <a:cs typeface="+mn-cs"/>
              </a:rPr>
              <a:t>STATE RECOMMENDATION: Continue focus on occupational licensure portability </a:t>
            </a:r>
          </a:p>
        </p:txBody>
      </p:sp>
    </p:spTree>
    <p:extLst>
      <p:ext uri="{BB962C8B-B14F-4D97-AF65-F5344CB8AC3E}">
        <p14:creationId xmlns:p14="http://schemas.microsoft.com/office/powerpoint/2010/main" val="4276055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D3E6A8-5140-C4E3-0056-D2B3BC9E9354}"/>
              </a:ext>
            </a:extLst>
          </p:cNvPr>
          <p:cNvPicPr>
            <a:picLocks noChangeAspect="1"/>
          </p:cNvPicPr>
          <p:nvPr/>
        </p:nvPicPr>
        <p:blipFill>
          <a:blip r:embed="rId3"/>
          <a:stretch>
            <a:fillRect/>
          </a:stretch>
        </p:blipFill>
        <p:spPr>
          <a:xfrm>
            <a:off x="440809" y="2234002"/>
            <a:ext cx="5234923" cy="1986813"/>
          </a:xfrm>
          <a:prstGeom prst="rect">
            <a:avLst/>
          </a:prstGeom>
        </p:spPr>
      </p:pic>
      <p:sp>
        <p:nvSpPr>
          <p:cNvPr id="2" name="Title 1">
            <a:extLst>
              <a:ext uri="{FF2B5EF4-FFF2-40B4-BE49-F238E27FC236}">
                <a16:creationId xmlns:a16="http://schemas.microsoft.com/office/drawing/2014/main" id="{AA4E4D98-4ABD-14A9-7F65-A7141A10F467}"/>
              </a:ext>
            </a:extLst>
          </p:cNvPr>
          <p:cNvSpPr>
            <a:spLocks noGrp="1"/>
          </p:cNvSpPr>
          <p:nvPr>
            <p:ph type="title"/>
          </p:nvPr>
        </p:nvSpPr>
        <p:spPr>
          <a:xfrm>
            <a:off x="679174" y="596368"/>
            <a:ext cx="10972800" cy="1143000"/>
          </a:xfrm>
        </p:spPr>
        <p:txBody>
          <a:bodyPr>
            <a:normAutofit/>
          </a:bodyPr>
          <a:lstStyle/>
          <a:p>
            <a:r>
              <a:rPr lang="en-US" sz="3200" dirty="0">
                <a:solidFill>
                  <a:srgbClr val="006600"/>
                </a:solidFill>
                <a:latin typeface="Stencil" panose="040409050D0802020404" pitchFamily="82" charset="0"/>
              </a:rPr>
              <a:t>Study Recommendations </a:t>
            </a:r>
            <a:br>
              <a:rPr lang="en-US" sz="3200" dirty="0">
                <a:solidFill>
                  <a:srgbClr val="006600"/>
                </a:solidFill>
                <a:latin typeface="Stencil" panose="040409050D0802020404" pitchFamily="82" charset="0"/>
              </a:rPr>
            </a:br>
            <a:r>
              <a:rPr lang="en-US" sz="3200" dirty="0">
                <a:solidFill>
                  <a:schemeClr val="tx2">
                    <a:lumMod val="50000"/>
                  </a:schemeClr>
                </a:solidFill>
                <a:latin typeface="Stencil" panose="040409050D0802020404" pitchFamily="82" charset="0"/>
              </a:rPr>
              <a:t>(employer bias)</a:t>
            </a:r>
          </a:p>
        </p:txBody>
      </p:sp>
      <p:sp>
        <p:nvSpPr>
          <p:cNvPr id="3" name="Content Placeholder 2">
            <a:extLst>
              <a:ext uri="{FF2B5EF4-FFF2-40B4-BE49-F238E27FC236}">
                <a16:creationId xmlns:a16="http://schemas.microsoft.com/office/drawing/2014/main" id="{C1844D23-F317-AFE6-87BB-AC436645BDF8}"/>
              </a:ext>
            </a:extLst>
          </p:cNvPr>
          <p:cNvSpPr>
            <a:spLocks noGrp="1"/>
          </p:cNvSpPr>
          <p:nvPr>
            <p:ph idx="1"/>
          </p:nvPr>
        </p:nvSpPr>
        <p:spPr>
          <a:xfrm>
            <a:off x="2235969" y="3959259"/>
            <a:ext cx="9041632" cy="369332"/>
          </a:xfrm>
          <a:solidFill>
            <a:schemeClr val="accent3">
              <a:lumMod val="20000"/>
              <a:lumOff val="80000"/>
            </a:schemeClr>
          </a:solidFill>
        </p:spPr>
        <p:txBody>
          <a:bodyPr wrap="square" rtlCol="0">
            <a:spAutoFit/>
          </a:bodyPr>
          <a:lstStyle/>
          <a:p>
            <a:pPr marL="0" indent="0" defTabSz="914400">
              <a:buNone/>
            </a:pPr>
            <a:r>
              <a:rPr lang="en-US" sz="1800" b="1" dirty="0">
                <a:solidFill>
                  <a:schemeClr val="tx2">
                    <a:lumMod val="50000"/>
                  </a:schemeClr>
                </a:solidFill>
                <a:latin typeface="FranklinGothic-Book"/>
              </a:rPr>
              <a:t>STATE &amp; LOCAL RECOMMENDATIONS: Protect military spouses from employer bias.</a:t>
            </a:r>
          </a:p>
        </p:txBody>
      </p:sp>
      <p:sp>
        <p:nvSpPr>
          <p:cNvPr id="4" name="Slide Number Placeholder 3">
            <a:extLst>
              <a:ext uri="{FF2B5EF4-FFF2-40B4-BE49-F238E27FC236}">
                <a16:creationId xmlns:a16="http://schemas.microsoft.com/office/drawing/2014/main" id="{F2755C36-9ACF-9742-C8B1-FFB11A0D4A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17BB8BE0-FF60-7E4A-D3DA-A14F03F30A93}"/>
              </a:ext>
            </a:extLst>
          </p:cNvPr>
          <p:cNvSpPr txBox="1"/>
          <p:nvPr/>
        </p:nvSpPr>
        <p:spPr>
          <a:xfrm>
            <a:off x="2235969" y="4328591"/>
            <a:ext cx="8986157" cy="2121975"/>
          </a:xfrm>
          <a:prstGeom prst="rect">
            <a:avLst/>
          </a:prstGeom>
          <a:solidFill>
            <a:schemeClr val="accent5">
              <a:lumMod val="40000"/>
              <a:lumOff val="60000"/>
            </a:schemeClr>
          </a:solidFill>
        </p:spPr>
        <p:txBody>
          <a:bodyPr vert="horz" lIns="91440" tIns="45720" rIns="91440" bIns="45720" rtlCol="0">
            <a:normAutofit/>
          </a:bodyPr>
          <a:lstStyle>
            <a:lvl1pPr indent="0" defTabSz="914377">
              <a:lnSpc>
                <a:spcPct val="107000"/>
              </a:lnSpc>
              <a:spcBef>
                <a:spcPts val="0"/>
              </a:spcBef>
              <a:buFont typeface="Arial" pitchFamily="34" charset="0"/>
              <a:buNone/>
              <a:defRPr b="1">
                <a:latin typeface="Calibri" panose="020F0502020204030204" pitchFamily="34" charset="0"/>
                <a:cs typeface="Times New Roman" panose="02020603050405020304" pitchFamily="18" charset="0"/>
              </a:defRPr>
            </a:lvl1pPr>
            <a:lvl2pPr marL="742932" indent="-285744" defTabSz="914377">
              <a:spcBef>
                <a:spcPct val="20000"/>
              </a:spcBef>
              <a:buFont typeface="Arial" pitchFamily="34" charset="0"/>
              <a:buChar char="–"/>
              <a:defRPr sz="2800"/>
            </a:lvl2pPr>
            <a:lvl3pPr marL="1142971" indent="-228594" defTabSz="914377">
              <a:spcBef>
                <a:spcPct val="20000"/>
              </a:spcBef>
              <a:buFont typeface="Arial" pitchFamily="34" charset="0"/>
              <a:buChar char="•"/>
              <a:defRPr sz="2400"/>
            </a:lvl3pPr>
            <a:lvl4pPr marL="1600160" indent="-228594" defTabSz="914377">
              <a:spcBef>
                <a:spcPct val="20000"/>
              </a:spcBef>
              <a:buFont typeface="Arial" pitchFamily="34" charset="0"/>
              <a:buChar char="–"/>
              <a:defRPr sz="2000"/>
            </a:lvl4pPr>
            <a:lvl5pPr marL="2057349" indent="-228594" defTabSz="914377">
              <a:spcBef>
                <a:spcPct val="20000"/>
              </a:spcBef>
              <a:buFont typeface="Arial" pitchFamily="34" charset="0"/>
              <a:buChar char="»"/>
              <a:defRPr sz="2000"/>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STRATEGIES: </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Build awareness of existing protections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for military spouses at the state and federal levels. </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Introduce antidiscrimination protections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for military spouses at the state and federal levels.</a:t>
            </a:r>
          </a:p>
          <a:p>
            <a:pPr marR="0" lvl="0" algn="l" defTabSz="914377" rtl="0" eaLnBrk="1" fontAlgn="auto" latinLnBrk="0" hangingPunct="1">
              <a:lnSpc>
                <a:spcPct val="107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p>
        </p:txBody>
      </p:sp>
    </p:spTree>
    <p:extLst>
      <p:ext uri="{BB962C8B-B14F-4D97-AF65-F5344CB8AC3E}">
        <p14:creationId xmlns:p14="http://schemas.microsoft.com/office/powerpoint/2010/main" val="492838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02C4679A-1DC9-F825-0C41-3533993F644A}"/>
              </a:ext>
            </a:extLst>
          </p:cNvPr>
          <p:cNvPicPr>
            <a:picLocks noChangeAspect="1"/>
          </p:cNvPicPr>
          <p:nvPr/>
        </p:nvPicPr>
        <p:blipFill>
          <a:blip r:embed="rId3"/>
          <a:srcRect t="461"/>
          <a:stretch/>
        </p:blipFill>
        <p:spPr>
          <a:xfrm>
            <a:off x="27" y="1282"/>
            <a:ext cx="12191973" cy="6856719"/>
          </a:xfrm>
          <a:prstGeom prst="rect">
            <a:avLst/>
          </a:prstGeom>
        </p:spPr>
      </p:pic>
    </p:spTree>
    <p:extLst>
      <p:ext uri="{BB962C8B-B14F-4D97-AF65-F5344CB8AC3E}">
        <p14:creationId xmlns:p14="http://schemas.microsoft.com/office/powerpoint/2010/main" val="1314410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4D98-4ABD-14A9-7F65-A7141A10F467}"/>
              </a:ext>
            </a:extLst>
          </p:cNvPr>
          <p:cNvSpPr>
            <a:spLocks noGrp="1"/>
          </p:cNvSpPr>
          <p:nvPr>
            <p:ph type="title"/>
          </p:nvPr>
        </p:nvSpPr>
        <p:spPr>
          <a:xfrm>
            <a:off x="130629" y="580854"/>
            <a:ext cx="11582400" cy="1143000"/>
          </a:xfrm>
        </p:spPr>
        <p:txBody>
          <a:bodyPr>
            <a:normAutofit/>
          </a:bodyPr>
          <a:lstStyle/>
          <a:p>
            <a:r>
              <a:rPr lang="en-US" sz="3200" dirty="0">
                <a:solidFill>
                  <a:srgbClr val="006600"/>
                </a:solidFill>
                <a:latin typeface="Stencil" panose="040409050D0802020404" pitchFamily="82" charset="0"/>
              </a:rPr>
              <a:t>Study Recommendations </a:t>
            </a:r>
            <a:br>
              <a:rPr lang="en-US" sz="3200" dirty="0">
                <a:solidFill>
                  <a:srgbClr val="006600"/>
                </a:solidFill>
                <a:latin typeface="Stencil" panose="040409050D0802020404" pitchFamily="82" charset="0"/>
              </a:rPr>
            </a:br>
            <a:r>
              <a:rPr lang="en-US" sz="3200" dirty="0">
                <a:solidFill>
                  <a:schemeClr val="tx2">
                    <a:lumMod val="50000"/>
                  </a:schemeClr>
                </a:solidFill>
                <a:latin typeface="Stencil" panose="040409050D0802020404" pitchFamily="82" charset="0"/>
              </a:rPr>
              <a:t>(outreach)</a:t>
            </a:r>
          </a:p>
        </p:txBody>
      </p:sp>
      <p:sp>
        <p:nvSpPr>
          <p:cNvPr id="4" name="Slide Number Placeholder 3">
            <a:extLst>
              <a:ext uri="{FF2B5EF4-FFF2-40B4-BE49-F238E27FC236}">
                <a16:creationId xmlns:a16="http://schemas.microsoft.com/office/drawing/2014/main" id="{F2755C36-9ACF-9742-C8B1-FFB11A0D4A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A8A1138-EFF4-A9F9-EDF4-F0ADBEBE23AE}"/>
              </a:ext>
            </a:extLst>
          </p:cNvPr>
          <p:cNvSpPr txBox="1"/>
          <p:nvPr/>
        </p:nvSpPr>
        <p:spPr>
          <a:xfrm>
            <a:off x="467820" y="1801266"/>
            <a:ext cx="11426704" cy="369332"/>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LOCAL RECOMMENDATION: </a:t>
            </a:r>
            <a:r>
              <a:rPr kumimoji="0" lang="en-US" sz="18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Times New Roman" panose="02020603050405020304" pitchFamily="18" charset="0"/>
              </a:rPr>
              <a:t>Improve outreach about resources to military spouses.</a:t>
            </a:r>
          </a:p>
        </p:txBody>
      </p:sp>
      <p:sp>
        <p:nvSpPr>
          <p:cNvPr id="6" name="TextBox 5">
            <a:extLst>
              <a:ext uri="{FF2B5EF4-FFF2-40B4-BE49-F238E27FC236}">
                <a16:creationId xmlns:a16="http://schemas.microsoft.com/office/drawing/2014/main" id="{421619D9-F10A-EB29-3E8D-1A0233893DE0}"/>
              </a:ext>
            </a:extLst>
          </p:cNvPr>
          <p:cNvSpPr txBox="1"/>
          <p:nvPr/>
        </p:nvSpPr>
        <p:spPr>
          <a:xfrm>
            <a:off x="478971" y="2170598"/>
            <a:ext cx="11434138" cy="1271619"/>
          </a:xfrm>
          <a:prstGeom prst="rect">
            <a:avLst/>
          </a:prstGeom>
          <a:solidFill>
            <a:schemeClr val="accent5">
              <a:lumMod val="40000"/>
              <a:lumOff val="60000"/>
            </a:schemeClr>
          </a:solidFill>
        </p:spPr>
        <p:txBody>
          <a:bodyPr vert="horz" lIns="91440" tIns="45720" rIns="91440" bIns="45720" rtlCol="0">
            <a:normAutofit/>
          </a:bodyPr>
          <a:lstStyle>
            <a:defPPr>
              <a:defRPr lang="en-US"/>
            </a:defPPr>
            <a:lvl1pPr indent="0" defTabSz="914377">
              <a:lnSpc>
                <a:spcPct val="107000"/>
              </a:lnSpc>
              <a:spcBef>
                <a:spcPts val="0"/>
              </a:spcBef>
              <a:buFont typeface="Arial" pitchFamily="34" charset="0"/>
              <a:buNone/>
              <a:defRPr b="1">
                <a:latin typeface="Calibri" panose="020F0502020204030204" pitchFamily="34" charset="0"/>
                <a:cs typeface="Times New Roman" panose="02020603050405020304" pitchFamily="18" charset="0"/>
              </a:defRPr>
            </a:lvl1pPr>
            <a:lvl2pPr marL="742932" indent="-285744" defTabSz="914377">
              <a:spcBef>
                <a:spcPct val="20000"/>
              </a:spcBef>
              <a:buFont typeface="Arial" pitchFamily="34" charset="0"/>
              <a:buChar char="–"/>
              <a:defRPr sz="2800"/>
            </a:lvl2pPr>
            <a:lvl3pPr marL="1142971" indent="-228594" defTabSz="914377">
              <a:spcBef>
                <a:spcPct val="20000"/>
              </a:spcBef>
              <a:buFont typeface="Arial" pitchFamily="34" charset="0"/>
              <a:buChar char="•"/>
              <a:defRPr sz="2400"/>
            </a:lvl3pPr>
            <a:lvl4pPr marL="1600160" indent="-228594" defTabSz="914377">
              <a:spcBef>
                <a:spcPct val="20000"/>
              </a:spcBef>
              <a:buFont typeface="Arial" pitchFamily="34" charset="0"/>
              <a:buChar char="–"/>
              <a:defRPr sz="2000"/>
            </a:lvl4pPr>
            <a:lvl5pPr marL="2057349" indent="-228594" defTabSz="914377">
              <a:spcBef>
                <a:spcPct val="20000"/>
              </a:spcBef>
              <a:buFont typeface="Arial" pitchFamily="34" charset="0"/>
              <a:buChar char="»"/>
              <a:defRPr sz="2000"/>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STRATEGIES: </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Maintain up-to-date official government webpages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about resources for military spouses. </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Strategize on new marketing efforts on resources for military spouses. </a:t>
            </a:r>
          </a:p>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41D25147-CE77-0195-EE82-CFBB9CED7699}"/>
              </a:ext>
            </a:extLst>
          </p:cNvPr>
          <p:cNvSpPr txBox="1"/>
          <p:nvPr/>
        </p:nvSpPr>
        <p:spPr>
          <a:xfrm>
            <a:off x="486405" y="3442217"/>
            <a:ext cx="9363263" cy="369332"/>
          </a:xfrm>
          <a:prstGeom prst="rect">
            <a:avLst/>
          </a:prstGeom>
          <a:solidFill>
            <a:schemeClr val="accent3">
              <a:lumMod val="20000"/>
              <a:lumOff val="80000"/>
            </a:schemeClr>
          </a:solidFill>
        </p:spPr>
        <p:txBody>
          <a:bodyPr wrap="square" rtlCol="0">
            <a:spAutoFit/>
          </a:bodyPr>
          <a:lstStyle>
            <a:defPPr>
              <a:defRPr lang="en-US"/>
            </a:defPPr>
            <a:lvl1pPr>
              <a:defRPr b="1">
                <a:solidFill>
                  <a:schemeClr val="tx2">
                    <a:lumMod val="50000"/>
                  </a:schemeClr>
                </a:solidFill>
                <a:latin typeface="FranklinGothic-Book"/>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LOCAL &amp; STATE RECOMMENDATION: Encourage employers to hire military spouses.</a:t>
            </a:r>
          </a:p>
        </p:txBody>
      </p:sp>
      <p:sp>
        <p:nvSpPr>
          <p:cNvPr id="8" name="TextBox 7">
            <a:extLst>
              <a:ext uri="{FF2B5EF4-FFF2-40B4-BE49-F238E27FC236}">
                <a16:creationId xmlns:a16="http://schemas.microsoft.com/office/drawing/2014/main" id="{2B2DC86D-FB04-A5C0-255B-E45FBF9492FA}"/>
              </a:ext>
            </a:extLst>
          </p:cNvPr>
          <p:cNvSpPr txBox="1"/>
          <p:nvPr/>
        </p:nvSpPr>
        <p:spPr>
          <a:xfrm>
            <a:off x="486405" y="5405212"/>
            <a:ext cx="11434138" cy="369332"/>
          </a:xfrm>
          <a:prstGeom prst="rect">
            <a:avLst/>
          </a:prstGeom>
          <a:solidFill>
            <a:schemeClr val="accent3">
              <a:lumMod val="20000"/>
              <a:lumOff val="80000"/>
            </a:schemeClr>
          </a:solidFill>
        </p:spPr>
        <p:txBody>
          <a:bodyPr wrap="square" rtlCol="0">
            <a:spAutoFit/>
          </a:bodyPr>
          <a:lstStyle>
            <a:defPPr>
              <a:defRPr lang="en-US"/>
            </a:defPPr>
            <a:lvl1pPr>
              <a:defRPr b="1">
                <a:solidFill>
                  <a:schemeClr val="tx2">
                    <a:lumMod val="50000"/>
                  </a:schemeClr>
                </a:solidFill>
                <a:latin typeface="FranklinGothic-Book"/>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STATE RECOMMENDATION: Facilitate employers’ abilities to hire and retain military spouses.</a:t>
            </a:r>
          </a:p>
        </p:txBody>
      </p:sp>
      <p:sp>
        <p:nvSpPr>
          <p:cNvPr id="9" name="TextBox 8">
            <a:extLst>
              <a:ext uri="{FF2B5EF4-FFF2-40B4-BE49-F238E27FC236}">
                <a16:creationId xmlns:a16="http://schemas.microsoft.com/office/drawing/2014/main" id="{980D9788-3362-7EFD-829D-57473D8CDFDB}"/>
              </a:ext>
            </a:extLst>
          </p:cNvPr>
          <p:cNvSpPr txBox="1"/>
          <p:nvPr/>
        </p:nvSpPr>
        <p:spPr>
          <a:xfrm>
            <a:off x="486405" y="5753672"/>
            <a:ext cx="11426704" cy="967823"/>
          </a:xfrm>
          <a:prstGeom prst="rect">
            <a:avLst/>
          </a:prstGeom>
          <a:solidFill>
            <a:schemeClr val="accent5">
              <a:lumMod val="40000"/>
              <a:lumOff val="60000"/>
            </a:schemeClr>
          </a:solidFill>
        </p:spPr>
        <p:txBody>
          <a:bodyPr vert="horz" lIns="91440" tIns="45720" rIns="91440" bIns="45720" rtlCol="0">
            <a:normAutofit lnSpcReduction="10000"/>
          </a:bodyPr>
          <a:lstStyle>
            <a:defPPr>
              <a:defRPr lang="en-US"/>
            </a:defPPr>
            <a:lvl1pPr indent="0" defTabSz="914377">
              <a:lnSpc>
                <a:spcPct val="107000"/>
              </a:lnSpc>
              <a:spcBef>
                <a:spcPts val="0"/>
              </a:spcBef>
              <a:buFont typeface="Arial" pitchFamily="34" charset="0"/>
              <a:buNone/>
              <a:defRPr b="1">
                <a:latin typeface="Calibri" panose="020F0502020204030204" pitchFamily="34" charset="0"/>
                <a:cs typeface="Times New Roman" panose="02020603050405020304" pitchFamily="18" charset="0"/>
              </a:defRPr>
            </a:lvl1pPr>
            <a:lvl2pPr marL="742932" indent="-285744" defTabSz="914377">
              <a:spcBef>
                <a:spcPct val="20000"/>
              </a:spcBef>
              <a:buFont typeface="Arial" pitchFamily="34" charset="0"/>
              <a:buChar char="–"/>
              <a:defRPr sz="2800"/>
            </a:lvl2pPr>
            <a:lvl3pPr marL="1142971" indent="-228594" defTabSz="914377">
              <a:spcBef>
                <a:spcPct val="20000"/>
              </a:spcBef>
              <a:buFont typeface="Arial" pitchFamily="34" charset="0"/>
              <a:buChar char="•"/>
              <a:defRPr sz="2400"/>
            </a:lvl3pPr>
            <a:lvl4pPr marL="1600160" indent="-228594" defTabSz="914377">
              <a:spcBef>
                <a:spcPct val="20000"/>
              </a:spcBef>
              <a:buFont typeface="Arial" pitchFamily="34" charset="0"/>
              <a:buChar char="–"/>
              <a:defRPr sz="2000"/>
            </a:lvl4pPr>
            <a:lvl5pPr marL="2057349" indent="-228594" defTabSz="914377">
              <a:spcBef>
                <a:spcPct val="20000"/>
              </a:spcBef>
              <a:buFont typeface="Arial" pitchFamily="34" charset="0"/>
              <a:buChar char="»"/>
              <a:defRPr sz="2000"/>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STRATEGIES:</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Encourage out-of-state employers to hire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WA military spouses through simplified administrative policies.</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Expand tools and guidance for employers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to improve their readiness to employ military spouses.</a:t>
            </a:r>
          </a:p>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63409B5-C6F5-49FE-57DB-939114166B35}"/>
              </a:ext>
            </a:extLst>
          </p:cNvPr>
          <p:cNvSpPr txBox="1"/>
          <p:nvPr/>
        </p:nvSpPr>
        <p:spPr>
          <a:xfrm>
            <a:off x="486405" y="3790677"/>
            <a:ext cx="9363263" cy="1614535"/>
          </a:xfrm>
          <a:prstGeom prst="rect">
            <a:avLst/>
          </a:prstGeom>
          <a:solidFill>
            <a:schemeClr val="accent5">
              <a:lumMod val="40000"/>
              <a:lumOff val="60000"/>
            </a:schemeClr>
          </a:solidFill>
        </p:spPr>
        <p:txBody>
          <a:bodyPr vert="horz" lIns="91440" tIns="45720" rIns="91440" bIns="45720" rtlCol="0">
            <a:normAutofit/>
          </a:bodyPr>
          <a:lstStyle>
            <a:defPPr>
              <a:defRPr lang="en-US"/>
            </a:defPPr>
            <a:lvl1pPr indent="0" defTabSz="914377">
              <a:lnSpc>
                <a:spcPct val="107000"/>
              </a:lnSpc>
              <a:spcBef>
                <a:spcPts val="0"/>
              </a:spcBef>
              <a:buFont typeface="Arial" pitchFamily="34" charset="0"/>
              <a:buNone/>
              <a:defRPr b="1">
                <a:latin typeface="Calibri" panose="020F0502020204030204" pitchFamily="34" charset="0"/>
                <a:cs typeface="Times New Roman" panose="02020603050405020304" pitchFamily="18" charset="0"/>
              </a:defRPr>
            </a:lvl1pPr>
            <a:lvl2pPr marL="742932" indent="-285744" defTabSz="914377">
              <a:spcBef>
                <a:spcPct val="20000"/>
              </a:spcBef>
              <a:buFont typeface="Arial" pitchFamily="34" charset="0"/>
              <a:buChar char="–"/>
              <a:defRPr sz="2800"/>
            </a:lvl2pPr>
            <a:lvl3pPr marL="1142971" indent="-228594" defTabSz="914377">
              <a:spcBef>
                <a:spcPct val="20000"/>
              </a:spcBef>
              <a:buFont typeface="Arial" pitchFamily="34" charset="0"/>
              <a:buChar char="•"/>
              <a:defRPr sz="2400"/>
            </a:lvl3pPr>
            <a:lvl4pPr marL="1600160" indent="-228594" defTabSz="914377">
              <a:spcBef>
                <a:spcPct val="20000"/>
              </a:spcBef>
              <a:buFont typeface="Arial" pitchFamily="34" charset="0"/>
              <a:buChar char="–"/>
              <a:defRPr sz="2000"/>
            </a:lvl4pPr>
            <a:lvl5pPr marL="2057349" indent="-228594" defTabSz="914377">
              <a:spcBef>
                <a:spcPct val="20000"/>
              </a:spcBef>
              <a:buFont typeface="Arial" pitchFamily="34" charset="0"/>
              <a:buChar char="»"/>
              <a:defRPr sz="2000"/>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STRATEGIES:</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Conduct a campaign to educate employers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on military spouses’ employment strengths and improve employers’ cultural competency regarding military spouses.</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Offer state tax incentives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to employers to hire military spouses- HB 1005 (2023).</a:t>
            </a:r>
          </a:p>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9D22630E-C84D-29E2-23F8-7D4E69393CD7}"/>
              </a:ext>
            </a:extLst>
          </p:cNvPr>
          <p:cNvPicPr>
            <a:picLocks noChangeAspect="1"/>
          </p:cNvPicPr>
          <p:nvPr/>
        </p:nvPicPr>
        <p:blipFill>
          <a:blip r:embed="rId3"/>
          <a:srcRect l="25101" t="1990" r="17368"/>
          <a:stretch/>
        </p:blipFill>
        <p:spPr>
          <a:xfrm>
            <a:off x="9779166" y="3072707"/>
            <a:ext cx="2204445" cy="2506735"/>
          </a:xfrm>
          <a:prstGeom prst="rect">
            <a:avLst/>
          </a:prstGeom>
          <a:ln w="47625">
            <a:solidFill>
              <a:schemeClr val="tx2">
                <a:lumMod val="75000"/>
              </a:schemeClr>
            </a:solidFill>
          </a:ln>
        </p:spPr>
      </p:pic>
    </p:spTree>
    <p:extLst>
      <p:ext uri="{BB962C8B-B14F-4D97-AF65-F5344CB8AC3E}">
        <p14:creationId xmlns:p14="http://schemas.microsoft.com/office/powerpoint/2010/main" val="3783032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4D98-4ABD-14A9-7F65-A7141A10F467}"/>
              </a:ext>
            </a:extLst>
          </p:cNvPr>
          <p:cNvSpPr>
            <a:spLocks noGrp="1"/>
          </p:cNvSpPr>
          <p:nvPr>
            <p:ph type="title"/>
          </p:nvPr>
        </p:nvSpPr>
        <p:spPr>
          <a:xfrm>
            <a:off x="679174" y="596368"/>
            <a:ext cx="10972800" cy="1143000"/>
          </a:xfrm>
        </p:spPr>
        <p:txBody>
          <a:bodyPr>
            <a:normAutofit/>
          </a:bodyPr>
          <a:lstStyle/>
          <a:p>
            <a:r>
              <a:rPr lang="en-US" sz="3200" dirty="0">
                <a:solidFill>
                  <a:srgbClr val="006600"/>
                </a:solidFill>
                <a:latin typeface="Stencil" panose="040409050D0802020404" pitchFamily="82" charset="0"/>
              </a:rPr>
              <a:t>Study Recommendations </a:t>
            </a:r>
            <a:br>
              <a:rPr lang="en-US" sz="3200" dirty="0">
                <a:solidFill>
                  <a:srgbClr val="006600"/>
                </a:solidFill>
                <a:latin typeface="Stencil" panose="040409050D0802020404" pitchFamily="82" charset="0"/>
              </a:rPr>
            </a:br>
            <a:r>
              <a:rPr lang="en-US" sz="3200" dirty="0">
                <a:solidFill>
                  <a:schemeClr val="accent1">
                    <a:lumMod val="50000"/>
                  </a:schemeClr>
                </a:solidFill>
                <a:latin typeface="Stencil" panose="040409050D0802020404" pitchFamily="82" charset="0"/>
              </a:rPr>
              <a:t>(Financial Support)</a:t>
            </a:r>
          </a:p>
        </p:txBody>
      </p:sp>
      <p:sp>
        <p:nvSpPr>
          <p:cNvPr id="3" name="Content Placeholder 2">
            <a:extLst>
              <a:ext uri="{FF2B5EF4-FFF2-40B4-BE49-F238E27FC236}">
                <a16:creationId xmlns:a16="http://schemas.microsoft.com/office/drawing/2014/main" id="{C1844D23-F317-AFE6-87BB-AC436645BDF8}"/>
              </a:ext>
            </a:extLst>
          </p:cNvPr>
          <p:cNvSpPr>
            <a:spLocks noGrp="1"/>
          </p:cNvSpPr>
          <p:nvPr>
            <p:ph idx="1"/>
          </p:nvPr>
        </p:nvSpPr>
        <p:spPr>
          <a:xfrm>
            <a:off x="679174" y="3072797"/>
            <a:ext cx="10677846" cy="2435852"/>
          </a:xfrm>
          <a:solidFill>
            <a:schemeClr val="accent5">
              <a:lumMod val="40000"/>
              <a:lumOff val="60000"/>
            </a:schemeClr>
          </a:solidFill>
        </p:spPr>
        <p:txBody>
          <a:bodyPr vert="horz" lIns="91440" tIns="45720" rIns="91440" bIns="45720" rtlCol="0">
            <a:normAutofit/>
          </a:bodyPr>
          <a:lstStyle/>
          <a:p>
            <a:pPr marL="0" indent="0">
              <a:lnSpc>
                <a:spcPct val="107000"/>
              </a:lnSpc>
              <a:spcBef>
                <a:spcPts val="0"/>
              </a:spcBef>
              <a:buNone/>
            </a:pPr>
            <a:br>
              <a:rPr lang="en-US" sz="1800" b="1" dirty="0">
                <a:latin typeface="Calibri" panose="020F0502020204030204" pitchFamily="34" charset="0"/>
                <a:cs typeface="Times New Roman" panose="02020603050405020304" pitchFamily="18" charset="0"/>
              </a:rPr>
            </a:br>
            <a:r>
              <a:rPr lang="en-US" sz="1800" b="1" dirty="0">
                <a:latin typeface="Calibri" panose="020F0502020204030204" pitchFamily="34" charset="0"/>
                <a:cs typeface="Times New Roman" panose="02020603050405020304" pitchFamily="18" charset="0"/>
              </a:rPr>
              <a:t>STRATEGIES:</a:t>
            </a:r>
          </a:p>
          <a:p>
            <a:pPr>
              <a:lnSpc>
                <a:spcPct val="107000"/>
              </a:lnSpc>
              <a:spcBef>
                <a:spcPts val="0"/>
              </a:spcBef>
            </a:pPr>
            <a:r>
              <a:rPr lang="en-US" sz="1800" b="1" dirty="0">
                <a:latin typeface="Calibri" panose="020F0502020204030204" pitchFamily="34" charset="0"/>
                <a:cs typeface="Times New Roman" panose="02020603050405020304" pitchFamily="18" charset="0"/>
              </a:rPr>
              <a:t>Build awareness among military families about financial assistance programs </a:t>
            </a:r>
            <a:r>
              <a:rPr lang="en-US" sz="1800" dirty="0">
                <a:latin typeface="Calibri" panose="020F0502020204030204" pitchFamily="34" charset="0"/>
                <a:cs typeface="Times New Roman" panose="02020603050405020304" pitchFamily="18" charset="0"/>
              </a:rPr>
              <a:t>such as the Supplemental Nutrition Assistance Program (SNAP) and supplement for Women, Infants, and Children (WIC), and when Basic Allowance for Housing (BAH) is or is not included in income eligibility calculations.</a:t>
            </a:r>
          </a:p>
          <a:p>
            <a:pPr>
              <a:lnSpc>
                <a:spcPct val="107000"/>
              </a:lnSpc>
              <a:spcBef>
                <a:spcPts val="0"/>
              </a:spcBef>
            </a:pPr>
            <a:r>
              <a:rPr lang="en-US" sz="1800" dirty="0">
                <a:latin typeface="Calibri" panose="020F0502020204030204" pitchFamily="34" charset="0"/>
                <a:cs typeface="Times New Roman" panose="02020603050405020304" pitchFamily="18" charset="0"/>
              </a:rPr>
              <a:t>Exclude BAH in calculating family income for SNAP eligibility.</a:t>
            </a:r>
          </a:p>
          <a:p>
            <a:pPr marL="0" indent="0">
              <a:lnSpc>
                <a:spcPct val="107000"/>
              </a:lnSpc>
              <a:spcBef>
                <a:spcPts val="0"/>
              </a:spcBef>
              <a:buNone/>
            </a:pPr>
            <a:r>
              <a:rPr lang="en-US" sz="1800" b="1" dirty="0">
                <a:latin typeface="Calibri" panose="020F0502020204030204" pitchFamily="34" charset="0"/>
                <a:cs typeface="Times New Roman" panose="02020603050405020304" pitchFamily="18" charset="0"/>
              </a:rPr>
              <a:t> </a:t>
            </a: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b="1" dirty="0">
              <a:latin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2755C36-9ACF-9742-C8B1-FFB11A0D4A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1C15E5C-A6EF-55A3-02AD-85001898832A}"/>
              </a:ext>
            </a:extLst>
          </p:cNvPr>
          <p:cNvSpPr txBox="1"/>
          <p:nvPr/>
        </p:nvSpPr>
        <p:spPr>
          <a:xfrm>
            <a:off x="679174" y="2426466"/>
            <a:ext cx="10677846" cy="646331"/>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LOCAL, STATE &amp; FEDERAL RECOMMENDATION: </a:t>
            </a:r>
            <a:r>
              <a:rPr kumimoji="0" lang="en-US" sz="18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Times New Roman" panose="02020603050405020304" pitchFamily="18" charset="0"/>
              </a:rPr>
              <a:t>Expand military families’ access to financial support and basic needs assistance available outside the military community.</a:t>
            </a:r>
          </a:p>
        </p:txBody>
      </p:sp>
      <p:sp>
        <p:nvSpPr>
          <p:cNvPr id="7" name="Content Placeholder 2">
            <a:extLst>
              <a:ext uri="{FF2B5EF4-FFF2-40B4-BE49-F238E27FC236}">
                <a16:creationId xmlns:a16="http://schemas.microsoft.com/office/drawing/2014/main" id="{92C77F43-9F5E-961A-4A84-22E9E56571BE}"/>
              </a:ext>
            </a:extLst>
          </p:cNvPr>
          <p:cNvSpPr txBox="1">
            <a:spLocks/>
          </p:cNvSpPr>
          <p:nvPr/>
        </p:nvSpPr>
        <p:spPr>
          <a:xfrm>
            <a:off x="7908350" y="3107633"/>
            <a:ext cx="3350664" cy="898347"/>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377" rtl="0" eaLnBrk="1" fontAlgn="auto" latinLnBrk="0" hangingPunct="1">
              <a:lnSpc>
                <a:spcPct val="100000"/>
              </a:lnSpc>
              <a:spcBef>
                <a:spcPct val="20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6CBC0A6-49C6-B586-CFAD-7AAF85CC8CD1}"/>
              </a:ext>
            </a:extLst>
          </p:cNvPr>
          <p:cNvPicPr>
            <a:picLocks noChangeAspect="1"/>
          </p:cNvPicPr>
          <p:nvPr/>
        </p:nvPicPr>
        <p:blipFill>
          <a:blip r:embed="rId3"/>
          <a:stretch>
            <a:fillRect/>
          </a:stretch>
        </p:blipFill>
        <p:spPr>
          <a:xfrm>
            <a:off x="8566150" y="4379615"/>
            <a:ext cx="3350664" cy="2159317"/>
          </a:xfrm>
          <a:prstGeom prst="rect">
            <a:avLst/>
          </a:prstGeom>
        </p:spPr>
      </p:pic>
    </p:spTree>
    <p:extLst>
      <p:ext uri="{BB962C8B-B14F-4D97-AF65-F5344CB8AC3E}">
        <p14:creationId xmlns:p14="http://schemas.microsoft.com/office/powerpoint/2010/main" val="292007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4D98-4ABD-14A9-7F65-A7141A10F467}"/>
              </a:ext>
            </a:extLst>
          </p:cNvPr>
          <p:cNvSpPr>
            <a:spLocks noGrp="1"/>
          </p:cNvSpPr>
          <p:nvPr>
            <p:ph type="title"/>
          </p:nvPr>
        </p:nvSpPr>
        <p:spPr>
          <a:xfrm>
            <a:off x="609600" y="992911"/>
            <a:ext cx="10972800" cy="1143000"/>
          </a:xfrm>
        </p:spPr>
        <p:txBody>
          <a:bodyPr>
            <a:normAutofit fontScale="90000"/>
          </a:bodyPr>
          <a:lstStyle/>
          <a:p>
            <a:r>
              <a:rPr lang="en-US" sz="3200" dirty="0">
                <a:solidFill>
                  <a:srgbClr val="006600"/>
                </a:solidFill>
                <a:latin typeface="Stencil" panose="040409050D0802020404" pitchFamily="82" charset="0"/>
              </a:rPr>
              <a:t>Study Recommendations </a:t>
            </a:r>
            <a:br>
              <a:rPr lang="en-US" sz="3200" dirty="0">
                <a:solidFill>
                  <a:srgbClr val="006600"/>
                </a:solidFill>
                <a:latin typeface="Stencil" panose="040409050D0802020404" pitchFamily="82" charset="0"/>
              </a:rPr>
            </a:br>
            <a:r>
              <a:rPr lang="en-US" sz="3200" dirty="0">
                <a:solidFill>
                  <a:schemeClr val="accent1">
                    <a:lumMod val="50000"/>
                  </a:schemeClr>
                </a:solidFill>
                <a:latin typeface="Stencil" panose="040409050D0802020404" pitchFamily="82" charset="0"/>
              </a:rPr>
              <a:t>(Data, research, and advocacy)</a:t>
            </a:r>
            <a:b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br>
            <a:endParaRPr lang="en-US" sz="3200" dirty="0">
              <a:solidFill>
                <a:schemeClr val="accent1">
                  <a:lumMod val="50000"/>
                </a:schemeClr>
              </a:solidFill>
              <a:latin typeface="Stencil" panose="040409050D0802020404" pitchFamily="82" charset="0"/>
            </a:endParaRPr>
          </a:p>
        </p:txBody>
      </p:sp>
      <p:sp>
        <p:nvSpPr>
          <p:cNvPr id="3" name="Content Placeholder 2">
            <a:extLst>
              <a:ext uri="{FF2B5EF4-FFF2-40B4-BE49-F238E27FC236}">
                <a16:creationId xmlns:a16="http://schemas.microsoft.com/office/drawing/2014/main" id="{C1844D23-F317-AFE6-87BB-AC436645BDF8}"/>
              </a:ext>
            </a:extLst>
          </p:cNvPr>
          <p:cNvSpPr>
            <a:spLocks noGrp="1"/>
          </p:cNvSpPr>
          <p:nvPr>
            <p:ph idx="1"/>
          </p:nvPr>
        </p:nvSpPr>
        <p:spPr>
          <a:xfrm>
            <a:off x="605352" y="5067582"/>
            <a:ext cx="10972800" cy="1459342"/>
          </a:xfrm>
          <a:solidFill>
            <a:schemeClr val="accent5">
              <a:lumMod val="40000"/>
              <a:lumOff val="60000"/>
            </a:schemeClr>
          </a:solidFill>
        </p:spPr>
        <p:txBody>
          <a:bodyPr vert="horz" lIns="91440" tIns="45720" rIns="91440" bIns="45720" rtlCol="0">
            <a:normAutofit/>
          </a:bodyPr>
          <a:lstStyle/>
          <a:p>
            <a:pPr marL="0" indent="0">
              <a:lnSpc>
                <a:spcPct val="107000"/>
              </a:lnSpc>
              <a:spcBef>
                <a:spcPts val="0"/>
              </a:spcBef>
              <a:buNone/>
            </a:pPr>
            <a:r>
              <a:rPr lang="en-US" sz="1800" b="1" dirty="0">
                <a:latin typeface="Calibri" panose="020F0502020204030204" pitchFamily="34" charset="0"/>
                <a:cs typeface="Times New Roman" panose="02020603050405020304" pitchFamily="18" charset="0"/>
              </a:rPr>
              <a:t>STRATEGIES:</a:t>
            </a:r>
          </a:p>
          <a:p>
            <a:pPr marL="0" indent="0">
              <a:lnSpc>
                <a:spcPct val="107000"/>
              </a:lnSpc>
              <a:spcBef>
                <a:spcPts val="0"/>
              </a:spcBef>
              <a:buNone/>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STRATEGIES:</a:t>
            </a:r>
          </a:p>
          <a:p>
            <a:pPr>
              <a:lnSpc>
                <a:spcPct val="107000"/>
              </a:lnSpc>
              <a:spcBef>
                <a:spcPts val="0"/>
              </a:spcBef>
            </a:pPr>
            <a:r>
              <a:rPr lang="en-US" sz="1800" b="1" dirty="0">
                <a:latin typeface="Calibri" panose="020F0502020204030204" pitchFamily="34" charset="0"/>
                <a:cs typeface="Times New Roman" panose="02020603050405020304" pitchFamily="18" charset="0"/>
              </a:rPr>
              <a:t>Continue and expand collaboration </a:t>
            </a:r>
            <a:r>
              <a:rPr lang="en-US" sz="1800" dirty="0">
                <a:latin typeface="Calibri" panose="020F0502020204030204" pitchFamily="34" charset="0"/>
                <a:cs typeface="Times New Roman" panose="02020603050405020304" pitchFamily="18" charset="0"/>
              </a:rPr>
              <a:t>and resource-sharing regionally and statewide.</a:t>
            </a:r>
          </a:p>
          <a:p>
            <a:pPr>
              <a:lnSpc>
                <a:spcPct val="107000"/>
              </a:lnSpc>
              <a:spcBef>
                <a:spcPts val="0"/>
              </a:spcBef>
            </a:pPr>
            <a:r>
              <a:rPr lang="en-US" sz="1800" b="1" dirty="0">
                <a:latin typeface="Calibri" panose="020F0502020204030204" pitchFamily="34" charset="0"/>
                <a:cs typeface="Times New Roman" panose="02020603050405020304" pitchFamily="18" charset="0"/>
              </a:rPr>
              <a:t>Enhance communication </a:t>
            </a:r>
            <a:r>
              <a:rPr lang="en-US" sz="1800" dirty="0">
                <a:latin typeface="Calibri" panose="020F0502020204030204" pitchFamily="34" charset="0"/>
                <a:cs typeface="Times New Roman" panose="02020603050405020304" pitchFamily="18" charset="0"/>
              </a:rPr>
              <a:t>across groups to build on existing work . </a:t>
            </a:r>
          </a:p>
        </p:txBody>
      </p:sp>
      <p:sp>
        <p:nvSpPr>
          <p:cNvPr id="4" name="Slide Number Placeholder 3">
            <a:extLst>
              <a:ext uri="{FF2B5EF4-FFF2-40B4-BE49-F238E27FC236}">
                <a16:creationId xmlns:a16="http://schemas.microsoft.com/office/drawing/2014/main" id="{F2755C36-9ACF-9742-C8B1-FFB11A0D4A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1C15E5C-A6EF-55A3-02AD-85001898832A}"/>
              </a:ext>
            </a:extLst>
          </p:cNvPr>
          <p:cNvSpPr txBox="1"/>
          <p:nvPr/>
        </p:nvSpPr>
        <p:spPr>
          <a:xfrm>
            <a:off x="609600" y="2526352"/>
            <a:ext cx="10968552" cy="369332"/>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LOCAL AND STATE RECOMMENDATION: Conduct research to ensure efforts are data-informed and relevant.</a:t>
            </a:r>
          </a:p>
        </p:txBody>
      </p:sp>
      <p:sp>
        <p:nvSpPr>
          <p:cNvPr id="7" name="Content Placeholder 2">
            <a:extLst>
              <a:ext uri="{FF2B5EF4-FFF2-40B4-BE49-F238E27FC236}">
                <a16:creationId xmlns:a16="http://schemas.microsoft.com/office/drawing/2014/main" id="{92C77F43-9F5E-961A-4A84-22E9E56571BE}"/>
              </a:ext>
            </a:extLst>
          </p:cNvPr>
          <p:cNvSpPr txBox="1">
            <a:spLocks/>
          </p:cNvSpPr>
          <p:nvPr/>
        </p:nvSpPr>
        <p:spPr>
          <a:xfrm>
            <a:off x="7908350" y="3107633"/>
            <a:ext cx="3350664" cy="898347"/>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377" rtl="0" eaLnBrk="1" fontAlgn="auto" latinLnBrk="0" hangingPunct="1">
              <a:lnSpc>
                <a:spcPct val="100000"/>
              </a:lnSpc>
              <a:spcBef>
                <a:spcPct val="20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36407CDD-C131-2721-A2D0-CC05D26B02B5}"/>
              </a:ext>
            </a:extLst>
          </p:cNvPr>
          <p:cNvSpPr txBox="1">
            <a:spLocks/>
          </p:cNvSpPr>
          <p:nvPr/>
        </p:nvSpPr>
        <p:spPr>
          <a:xfrm>
            <a:off x="605352" y="2895683"/>
            <a:ext cx="10972800" cy="1919187"/>
          </a:xfrm>
          <a:prstGeom prst="rect">
            <a:avLst/>
          </a:prstGeom>
          <a:solidFill>
            <a:schemeClr val="accent5">
              <a:lumMod val="40000"/>
              <a:lumOff val="60000"/>
            </a:schemeClr>
          </a:solidFill>
        </p:spPr>
        <p:txBody>
          <a:bodyPr vert="horz" lIns="91440" tIns="45720" rIns="91440" bIns="45720" rtlCol="0">
            <a:normAutofit/>
          </a:bodyPr>
          <a:lstStyle>
            <a:lvl1pPr indent="0" defTabSz="914377">
              <a:lnSpc>
                <a:spcPct val="107000"/>
              </a:lnSpc>
              <a:spcBef>
                <a:spcPts val="0"/>
              </a:spcBef>
              <a:buFont typeface="Arial" pitchFamily="34" charset="0"/>
              <a:buNone/>
              <a:defRPr b="1">
                <a:latin typeface="Calibri" panose="020F0502020204030204" pitchFamily="34" charset="0"/>
                <a:cs typeface="Times New Roman" panose="02020603050405020304" pitchFamily="18" charset="0"/>
              </a:defRPr>
            </a:lvl1pPr>
            <a:lvl2pPr marL="742932" indent="-285744" defTabSz="914377">
              <a:spcBef>
                <a:spcPct val="20000"/>
              </a:spcBef>
              <a:buFont typeface="Arial" pitchFamily="34" charset="0"/>
              <a:buChar char="–"/>
              <a:defRPr sz="2800"/>
            </a:lvl2pPr>
            <a:lvl3pPr marL="1142971" indent="-228594" defTabSz="914377">
              <a:spcBef>
                <a:spcPct val="20000"/>
              </a:spcBef>
              <a:buFont typeface="Arial" pitchFamily="34" charset="0"/>
              <a:buChar char="•"/>
              <a:defRPr sz="2400"/>
            </a:lvl3pPr>
            <a:lvl4pPr marL="1600160" indent="-228594" defTabSz="914377">
              <a:spcBef>
                <a:spcPct val="20000"/>
              </a:spcBef>
              <a:buFont typeface="Arial" pitchFamily="34" charset="0"/>
              <a:buChar char="–"/>
              <a:defRPr sz="2000"/>
            </a:lvl4pPr>
            <a:lvl5pPr marL="2057349" indent="-228594" defTabSz="914377">
              <a:spcBef>
                <a:spcPct val="20000"/>
              </a:spcBef>
              <a:buFont typeface="Arial" pitchFamily="34" charset="0"/>
              <a:buChar char="»"/>
              <a:defRPr sz="2000"/>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STRATEGIES:</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Regularly engage military spouses to </a:t>
            </a: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gather feedback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on current efforts and gaps.</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Evaluate program efficacy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to identify opportunities for improvements or reinvestment of funds.</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Invest in pilot projects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to test strategies to support military spouses better.</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Begin conversations to evaluate whether and how to extend support to service members’ unmarried partners</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t>
            </a:r>
          </a:p>
          <a:p>
            <a:pPr marL="285750" marR="0" lvl="0" indent="-285750" algn="l" defTabSz="914377"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377" rtl="0" eaLnBrk="1" fontAlgn="auto" latinLnBrk="0" hangingPunct="1">
              <a:lnSpc>
                <a:spcPct val="107000"/>
              </a:lnSpc>
              <a:spcBef>
                <a:spcPts val="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F9019A1-C48A-6DD9-B051-F00A2EE80E8B}"/>
              </a:ext>
            </a:extLst>
          </p:cNvPr>
          <p:cNvSpPr txBox="1"/>
          <p:nvPr/>
        </p:nvSpPr>
        <p:spPr>
          <a:xfrm>
            <a:off x="605352" y="4698250"/>
            <a:ext cx="10972800" cy="646331"/>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50000"/>
                  </a:srgbClr>
                </a:solidFill>
                <a:effectLst/>
                <a:uLnTx/>
                <a:uFillTx/>
                <a:latin typeface="FranklinGothic-Book"/>
                <a:ea typeface="+mn-ea"/>
                <a:cs typeface="+mn-cs"/>
              </a:rPr>
              <a:t>LOCAL AND STATE RECOMMENDATION: Cultivate a strong, cross-sector network of groups that support military spouse employment.</a:t>
            </a:r>
          </a:p>
        </p:txBody>
      </p:sp>
    </p:spTree>
    <p:extLst>
      <p:ext uri="{BB962C8B-B14F-4D97-AF65-F5344CB8AC3E}">
        <p14:creationId xmlns:p14="http://schemas.microsoft.com/office/powerpoint/2010/main" val="609124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694C10-B7DC-E013-733D-2418FF435AA6}"/>
              </a:ext>
            </a:extLst>
          </p:cNvPr>
          <p:cNvPicPr>
            <a:picLocks noChangeAspect="1"/>
          </p:cNvPicPr>
          <p:nvPr/>
        </p:nvPicPr>
        <p:blipFill>
          <a:blip r:embed="rId3"/>
          <a:stretch>
            <a:fillRect/>
          </a:stretch>
        </p:blipFill>
        <p:spPr>
          <a:xfrm>
            <a:off x="7054768" y="3999022"/>
            <a:ext cx="2364491" cy="2364491"/>
          </a:xfrm>
          <a:prstGeom prst="rect">
            <a:avLst/>
          </a:prstGeom>
        </p:spPr>
      </p:pic>
      <p:sp>
        <p:nvSpPr>
          <p:cNvPr id="12" name="TextBox 11">
            <a:extLst>
              <a:ext uri="{FF2B5EF4-FFF2-40B4-BE49-F238E27FC236}">
                <a16:creationId xmlns:a16="http://schemas.microsoft.com/office/drawing/2014/main" id="{0872CD88-1FDF-E31A-9C49-A0BF4BC31682}"/>
              </a:ext>
            </a:extLst>
          </p:cNvPr>
          <p:cNvSpPr txBox="1"/>
          <p:nvPr/>
        </p:nvSpPr>
        <p:spPr>
          <a:xfrm>
            <a:off x="6443240" y="3500085"/>
            <a:ext cx="38100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Learn more about this event here:</a:t>
            </a:r>
          </a:p>
        </p:txBody>
      </p:sp>
      <p:sp>
        <p:nvSpPr>
          <p:cNvPr id="18" name="TextBox 17">
            <a:extLst>
              <a:ext uri="{FF2B5EF4-FFF2-40B4-BE49-F238E27FC236}">
                <a16:creationId xmlns:a16="http://schemas.microsoft.com/office/drawing/2014/main" id="{D1586374-D061-9DD7-F93A-7867B0DDF37B}"/>
              </a:ext>
            </a:extLst>
          </p:cNvPr>
          <p:cNvSpPr txBox="1"/>
          <p:nvPr/>
        </p:nvSpPr>
        <p:spPr>
          <a:xfrm>
            <a:off x="5919391" y="1622648"/>
            <a:ext cx="7380182"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Vrinda" panose="020B0502040204020203" pitchFamily="34" charset="0"/>
              </a:rPr>
              <a:t>When: 21 November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Vrinda" panose="020B0502040204020203" pitchFamily="34" charset="0"/>
              </a:rPr>
              <a:t>Time: Half-day event from 9AM-Noon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Vrinda" panose="020B0502040204020203" pitchFamily="34" charset="0"/>
              </a:rPr>
              <a:t>Where: Eagles Pride Grill</a:t>
            </a:r>
            <a:endParaRPr lang="en-US" sz="2000" b="1" dirty="0">
              <a:solidFill>
                <a:srgbClr val="4F81BD">
                  <a:lumMod val="50000"/>
                </a:srgbClr>
              </a:solidFill>
              <a:latin typeface="Calibri"/>
              <a:cs typeface="Vrinda"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Vrinda" panose="020B0502040204020203" pitchFamily="34" charset="0"/>
              </a:rPr>
              <a:t>Cost: Free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ACDDF68A-3007-5E9D-D8AA-581D9CF69D52}"/>
              </a:ext>
            </a:extLst>
          </p:cNvPr>
          <p:cNvPicPr>
            <a:picLocks noChangeAspect="1"/>
          </p:cNvPicPr>
          <p:nvPr/>
        </p:nvPicPr>
        <p:blipFill>
          <a:blip r:embed="rId4"/>
          <a:stretch>
            <a:fillRect/>
          </a:stretch>
        </p:blipFill>
        <p:spPr>
          <a:xfrm>
            <a:off x="620111" y="1348001"/>
            <a:ext cx="4907933" cy="4907933"/>
          </a:xfrm>
          <a:prstGeom prst="rect">
            <a:avLst/>
          </a:prstGeom>
        </p:spPr>
      </p:pic>
      <p:sp>
        <p:nvSpPr>
          <p:cNvPr id="5" name="TextBox 4">
            <a:extLst>
              <a:ext uri="{FF2B5EF4-FFF2-40B4-BE49-F238E27FC236}">
                <a16:creationId xmlns:a16="http://schemas.microsoft.com/office/drawing/2014/main" id="{F978252C-81B0-1C61-89B8-5E0FFE67BF4E}"/>
              </a:ext>
            </a:extLst>
          </p:cNvPr>
          <p:cNvSpPr txBox="1"/>
          <p:nvPr/>
        </p:nvSpPr>
        <p:spPr>
          <a:xfrm>
            <a:off x="2192087" y="635844"/>
            <a:ext cx="8061235"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006600"/>
                </a:solidFill>
                <a:effectLst/>
                <a:uLnTx/>
                <a:uFillTx/>
                <a:latin typeface="Stencil" panose="040409050D0802020404" pitchFamily="82" charset="0"/>
                <a:ea typeface="+mj-ea"/>
                <a:cs typeface="+mj-cs"/>
              </a:rPr>
              <a:t>Mil spouse employment next steps</a:t>
            </a:r>
            <a:endParaRPr lang="en-US" dirty="0"/>
          </a:p>
        </p:txBody>
      </p:sp>
    </p:spTree>
    <p:extLst>
      <p:ext uri="{BB962C8B-B14F-4D97-AF65-F5344CB8AC3E}">
        <p14:creationId xmlns:p14="http://schemas.microsoft.com/office/powerpoint/2010/main" val="553457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167E1-FF20-9BFA-F4AC-156BC6937127}"/>
              </a:ext>
            </a:extLst>
          </p:cNvPr>
          <p:cNvSpPr>
            <a:spLocks noGrp="1"/>
          </p:cNvSpPr>
          <p:nvPr>
            <p:ph type="title"/>
          </p:nvPr>
        </p:nvSpPr>
        <p:spPr>
          <a:xfrm>
            <a:off x="457200" y="961976"/>
            <a:ext cx="10972800" cy="1143000"/>
          </a:xfrm>
        </p:spPr>
        <p:txBody>
          <a:bodyPr>
            <a:normAutofit/>
          </a:bodyPr>
          <a:lstStyle/>
          <a:p>
            <a:r>
              <a:rPr lang="en-US" sz="3200" dirty="0">
                <a:solidFill>
                  <a:srgbClr val="006600"/>
                </a:solidFill>
                <a:latin typeface="Stencil" panose="040409050D0802020404" pitchFamily="82" charset="0"/>
              </a:rPr>
              <a:t>Military Family Quality of Life Symposium Series</a:t>
            </a:r>
          </a:p>
        </p:txBody>
      </p:sp>
      <p:sp>
        <p:nvSpPr>
          <p:cNvPr id="3" name="Content Placeholder 2">
            <a:extLst>
              <a:ext uri="{FF2B5EF4-FFF2-40B4-BE49-F238E27FC236}">
                <a16:creationId xmlns:a16="http://schemas.microsoft.com/office/drawing/2014/main" id="{D30E517D-766A-D064-07BB-E6722574B1AA}"/>
              </a:ext>
            </a:extLst>
          </p:cNvPr>
          <p:cNvSpPr>
            <a:spLocks noGrp="1"/>
          </p:cNvSpPr>
          <p:nvPr>
            <p:ph idx="1"/>
          </p:nvPr>
        </p:nvSpPr>
        <p:spPr>
          <a:xfrm>
            <a:off x="609600" y="2311433"/>
            <a:ext cx="10972800" cy="4334392"/>
          </a:xfrm>
          <a:solidFill>
            <a:schemeClr val="accent3">
              <a:lumMod val="20000"/>
              <a:lumOff val="80000"/>
            </a:schemeClr>
          </a:solidFill>
        </p:spPr>
        <p:txBody>
          <a:bodyPr vert="horz" wrap="square" lIns="91440" tIns="45720" rIns="91440" bIns="45720" rtlCol="0">
            <a:spAutoFit/>
          </a:bodyPr>
          <a:lstStyle/>
          <a:p>
            <a:pPr marL="0" defTabSz="914400">
              <a:lnSpc>
                <a:spcPct val="150000"/>
              </a:lnSpc>
            </a:pPr>
            <a:r>
              <a:rPr lang="en-US" sz="2800" b="1" dirty="0">
                <a:solidFill>
                  <a:schemeClr val="tx2">
                    <a:lumMod val="50000"/>
                  </a:schemeClr>
                </a:solidFill>
                <a:latin typeface="FranklinGothic-Book"/>
              </a:rPr>
              <a:t>Military Spouse Employment Symposium – November 21, 2024</a:t>
            </a:r>
          </a:p>
          <a:p>
            <a:pPr marL="0" defTabSz="914400">
              <a:lnSpc>
                <a:spcPct val="150000"/>
              </a:lnSpc>
            </a:pPr>
            <a:r>
              <a:rPr lang="en-US" sz="2800" b="1" dirty="0">
                <a:solidFill>
                  <a:schemeClr val="tx2">
                    <a:lumMod val="50000"/>
                  </a:schemeClr>
                </a:solidFill>
                <a:latin typeface="FranklinGothic-Book"/>
              </a:rPr>
              <a:t>Behavioral Health Care Forum-January 2025</a:t>
            </a:r>
          </a:p>
          <a:p>
            <a:pPr marL="0" defTabSz="914400">
              <a:lnSpc>
                <a:spcPct val="150000"/>
              </a:lnSpc>
            </a:pPr>
            <a:r>
              <a:rPr lang="en-US" sz="2800" b="1" dirty="0">
                <a:solidFill>
                  <a:schemeClr val="tx2">
                    <a:lumMod val="50000"/>
                  </a:schemeClr>
                </a:solidFill>
                <a:latin typeface="FranklinGothic-Book"/>
              </a:rPr>
              <a:t>Military Child Education Symposium-April 2025</a:t>
            </a:r>
          </a:p>
          <a:p>
            <a:pPr marL="0" defTabSz="914400">
              <a:lnSpc>
                <a:spcPct val="150000"/>
              </a:lnSpc>
            </a:pPr>
            <a:r>
              <a:rPr lang="en-US" sz="2800" b="1" dirty="0">
                <a:solidFill>
                  <a:schemeClr val="tx2">
                    <a:lumMod val="50000"/>
                  </a:schemeClr>
                </a:solidFill>
                <a:latin typeface="FranklinGothic-Book"/>
              </a:rPr>
              <a:t>Childcare Symposium-TBD 2025</a:t>
            </a:r>
          </a:p>
          <a:p>
            <a:pPr marL="0" defTabSz="914400">
              <a:lnSpc>
                <a:spcPct val="150000"/>
              </a:lnSpc>
            </a:pPr>
            <a:endParaRPr lang="en-US" sz="2800" b="1" dirty="0">
              <a:solidFill>
                <a:schemeClr val="tx2">
                  <a:lumMod val="50000"/>
                </a:schemeClr>
              </a:solidFill>
              <a:latin typeface="FranklinGothic-Book"/>
            </a:endParaRPr>
          </a:p>
          <a:p>
            <a:pPr marL="0" defTabSz="914400">
              <a:lnSpc>
                <a:spcPct val="150000"/>
              </a:lnSpc>
            </a:pPr>
            <a:endParaRPr lang="en-US" sz="2800" b="1" dirty="0">
              <a:solidFill>
                <a:schemeClr val="tx2">
                  <a:lumMod val="50000"/>
                </a:schemeClr>
              </a:solidFill>
              <a:latin typeface="FranklinGothic-Book"/>
            </a:endParaRPr>
          </a:p>
        </p:txBody>
      </p:sp>
      <p:pic>
        <p:nvPicPr>
          <p:cNvPr id="4" name="Picture 3">
            <a:extLst>
              <a:ext uri="{FF2B5EF4-FFF2-40B4-BE49-F238E27FC236}">
                <a16:creationId xmlns:a16="http://schemas.microsoft.com/office/drawing/2014/main" id="{8BE5A6D9-938E-935E-C8E9-6B63FEC82430}"/>
              </a:ext>
            </a:extLst>
          </p:cNvPr>
          <p:cNvPicPr>
            <a:picLocks noChangeAspect="1"/>
          </p:cNvPicPr>
          <p:nvPr/>
        </p:nvPicPr>
        <p:blipFill>
          <a:blip r:embed="rId3"/>
          <a:stretch>
            <a:fillRect/>
          </a:stretch>
        </p:blipFill>
        <p:spPr>
          <a:xfrm>
            <a:off x="8179097" y="3740243"/>
            <a:ext cx="3262411" cy="2055190"/>
          </a:xfrm>
          <a:prstGeom prst="rect">
            <a:avLst/>
          </a:prstGeom>
        </p:spPr>
      </p:pic>
      <p:pic>
        <p:nvPicPr>
          <p:cNvPr id="7" name="Picture 6" descr="A picture containing text, tableware, dishware">
            <a:extLst>
              <a:ext uri="{FF2B5EF4-FFF2-40B4-BE49-F238E27FC236}">
                <a16:creationId xmlns:a16="http://schemas.microsoft.com/office/drawing/2014/main" id="{F7FB0E90-F695-2CC6-10F2-43523E4CC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061" y="5795433"/>
            <a:ext cx="2469878" cy="744257"/>
          </a:xfrm>
          <a:prstGeom prst="rect">
            <a:avLst/>
          </a:prstGeom>
        </p:spPr>
      </p:pic>
    </p:spTree>
    <p:extLst>
      <p:ext uri="{BB962C8B-B14F-4D97-AF65-F5344CB8AC3E}">
        <p14:creationId xmlns:p14="http://schemas.microsoft.com/office/powerpoint/2010/main" val="369218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
          <p:cNvSpPr txBox="1">
            <a:spLocks noGrp="1"/>
          </p:cNvSpPr>
          <p:nvPr>
            <p:ph type="sldNum" idx="12"/>
          </p:nvPr>
        </p:nvSpPr>
        <p:spPr>
          <a:xfrm>
            <a:off x="11445240" y="6529281"/>
            <a:ext cx="137160" cy="123111"/>
          </a:xfrm>
          <a:prstGeom prst="rect">
            <a:avLst/>
          </a:prstGeom>
          <a:noFill/>
          <a:ln>
            <a:noFill/>
          </a:ln>
        </p:spPr>
        <p:txBody>
          <a:bodyPr spcFirstLastPara="1"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Pts val="8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800"/>
                <a:buFontTx/>
                <a:buNone/>
                <a:tabLst/>
                <a:defRPr/>
              </a:pPr>
              <a:t>45</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02" name="Google Shape;402;p2"/>
          <p:cNvSpPr txBox="1"/>
          <p:nvPr/>
        </p:nvSpPr>
        <p:spPr>
          <a:xfrm>
            <a:off x="1245670" y="2002529"/>
            <a:ext cx="9197308" cy="616500"/>
          </a:xfrm>
          <a:prstGeom prst="rect">
            <a:avLst/>
          </a:prstGeom>
          <a:noFill/>
          <a:ln>
            <a:noFill/>
          </a:ln>
        </p:spPr>
        <p:txBody>
          <a:bodyPr spcFirstLastPara="1" wrap="square" lIns="0" tIns="0" rIns="0" bIns="0" anchor="b" anchorCtr="0">
            <a:noAutofit/>
          </a:bodyPr>
          <a:lstStyle/>
          <a:p>
            <a:pPr marL="0" marR="0" lvl="0" indent="0" algn="ctr" defTabSz="914400" rtl="0" eaLnBrk="1" fontAlgn="auto" latinLnBrk="0" hangingPunct="1">
              <a:lnSpc>
                <a:spcPct val="90000"/>
              </a:lnSpc>
              <a:spcBef>
                <a:spcPts val="0"/>
              </a:spcBef>
              <a:spcAft>
                <a:spcPts val="0"/>
              </a:spcAft>
              <a:buClr>
                <a:prstClr val="black"/>
              </a:buClr>
              <a:buSzPts val="3000"/>
              <a:buFont typeface="Public Sans"/>
              <a:buNone/>
              <a:tabLst/>
              <a:defRPr/>
            </a:pPr>
            <a:endParaRPr kumimoji="0" lang="en-US" sz="2800" b="1" i="0" u="none" strike="noStrike" kern="1200" cap="none" spc="0" normalizeH="0" baseline="0" noProof="0" dirty="0">
              <a:ln>
                <a:noFill/>
              </a:ln>
              <a:solidFill>
                <a:srgbClr val="70AD47">
                  <a:lumMod val="75000"/>
                </a:srgbClr>
              </a:solidFill>
              <a:effectLst/>
              <a:uLnTx/>
              <a:uFillTx/>
              <a:latin typeface="Stencil" panose="040409050D0802020404" pitchFamily="82" charset="0"/>
              <a:ea typeface="Public Sans"/>
              <a:cs typeface="Public Sans"/>
              <a:sym typeface="Public Sans"/>
            </a:endParaRPr>
          </a:p>
          <a:p>
            <a:pPr marL="0" marR="0" lvl="0" indent="0" algn="ctr" defTabSz="914400" rtl="0" eaLnBrk="1" fontAlgn="auto" latinLnBrk="0" hangingPunct="1">
              <a:lnSpc>
                <a:spcPct val="90000"/>
              </a:lnSpc>
              <a:spcBef>
                <a:spcPts val="0"/>
              </a:spcBef>
              <a:spcAft>
                <a:spcPts val="0"/>
              </a:spcAft>
              <a:buClr>
                <a:prstClr val="black"/>
              </a:buClr>
              <a:buSzPts val="3000"/>
              <a:buFont typeface="Public Sans"/>
              <a:buNone/>
              <a:tabLst/>
              <a:defRPr/>
            </a:pPr>
            <a:r>
              <a:rPr kumimoji="0" lang="en-US" sz="2800" b="1" i="0" u="none" strike="noStrike" kern="1200" cap="none" spc="0" normalizeH="0" baseline="0" noProof="0" dirty="0">
                <a:ln>
                  <a:noFill/>
                </a:ln>
                <a:solidFill>
                  <a:srgbClr val="70AD47">
                    <a:lumMod val="75000"/>
                  </a:srgbClr>
                </a:solidFill>
                <a:effectLst/>
                <a:uLnTx/>
                <a:uFillTx/>
                <a:latin typeface="Stencil" panose="040409050D0802020404" pitchFamily="82" charset="0"/>
                <a:ea typeface="Arial"/>
                <a:cs typeface="Arial"/>
                <a:sym typeface="Public Sans"/>
              </a:rPr>
              <a:t>Thank you for attending Today’s Elected Officials Council</a:t>
            </a:r>
          </a:p>
          <a:p>
            <a:pPr marL="0" marR="0" lvl="0" indent="0" algn="ctr" defTabSz="914400" rtl="0" eaLnBrk="1" fontAlgn="auto" latinLnBrk="0" hangingPunct="1">
              <a:lnSpc>
                <a:spcPct val="90000"/>
              </a:lnSpc>
              <a:spcBef>
                <a:spcPts val="0"/>
              </a:spcBef>
              <a:spcAft>
                <a:spcPts val="0"/>
              </a:spcAft>
              <a:buClr>
                <a:prstClr val="black"/>
              </a:buClr>
              <a:buSzPts val="3000"/>
              <a:buFont typeface="Public Sans"/>
              <a:buNone/>
              <a:tabLst/>
              <a:defRPr/>
            </a:pPr>
            <a:endParaRPr kumimoji="0" lang="en-US" sz="2800" b="1" i="0" u="none" strike="noStrike" kern="1200" cap="none" spc="0" normalizeH="0" baseline="0" noProof="0" dirty="0">
              <a:ln>
                <a:noFill/>
              </a:ln>
              <a:solidFill>
                <a:srgbClr val="70AD47">
                  <a:lumMod val="75000"/>
                </a:srgbClr>
              </a:solidFill>
              <a:effectLst/>
              <a:uLnTx/>
              <a:uFillTx/>
              <a:latin typeface="Stencil" panose="040409050D0802020404" pitchFamily="82" charset="0"/>
              <a:ea typeface="Arial"/>
              <a:cs typeface="Arial"/>
              <a:sym typeface="Public Sans"/>
            </a:endParaRPr>
          </a:p>
          <a:p>
            <a:pPr marL="0" marR="0" lvl="0" indent="0" algn="ctr" defTabSz="914400" rtl="0" eaLnBrk="1" fontAlgn="auto" latinLnBrk="0" hangingPunct="1">
              <a:lnSpc>
                <a:spcPct val="90000"/>
              </a:lnSpc>
              <a:spcBef>
                <a:spcPts val="0"/>
              </a:spcBef>
              <a:spcAft>
                <a:spcPts val="0"/>
              </a:spcAft>
              <a:buClr>
                <a:prstClr val="black"/>
              </a:buClr>
              <a:buSzPts val="3000"/>
              <a:buFont typeface="Public Sans"/>
              <a:buNone/>
              <a:tabLst/>
              <a:defRPr/>
            </a:pPr>
            <a:endParaRPr kumimoji="0" sz="1400" b="0" i="0" u="none" strike="noStrike" kern="1200" cap="none" spc="0" normalizeH="0" baseline="0" noProof="0" dirty="0">
              <a:ln>
                <a:noFill/>
              </a:ln>
              <a:solidFill>
                <a:srgbClr val="70AD47">
                  <a:lumMod val="75000"/>
                </a:srgbClr>
              </a:solidFill>
              <a:effectLst/>
              <a:uLnTx/>
              <a:uFillTx/>
              <a:latin typeface="Stencil" panose="040409050D0802020404" pitchFamily="82" charset="0"/>
              <a:ea typeface="Arial"/>
              <a:cs typeface="Arial"/>
              <a:sym typeface="Arial"/>
            </a:endParaRPr>
          </a:p>
        </p:txBody>
      </p:sp>
      <p:pic>
        <p:nvPicPr>
          <p:cNvPr id="2" name="Picture 1">
            <a:extLst>
              <a:ext uri="{FF2B5EF4-FFF2-40B4-BE49-F238E27FC236}">
                <a16:creationId xmlns:a16="http://schemas.microsoft.com/office/drawing/2014/main" id="{3569C210-F550-085C-BD85-B303234C59AC}"/>
              </a:ext>
            </a:extLst>
          </p:cNvPr>
          <p:cNvPicPr>
            <a:picLocks noChangeAspect="1"/>
          </p:cNvPicPr>
          <p:nvPr/>
        </p:nvPicPr>
        <p:blipFill>
          <a:blip r:embed="rId3"/>
          <a:stretch>
            <a:fillRect/>
          </a:stretch>
        </p:blipFill>
        <p:spPr>
          <a:xfrm>
            <a:off x="126900" y="35754"/>
            <a:ext cx="1639966" cy="371888"/>
          </a:xfrm>
          <a:prstGeom prst="rect">
            <a:avLst/>
          </a:prstGeom>
        </p:spPr>
      </p:pic>
      <p:pic>
        <p:nvPicPr>
          <p:cNvPr id="3" name="Picture 2">
            <a:extLst>
              <a:ext uri="{FF2B5EF4-FFF2-40B4-BE49-F238E27FC236}">
                <a16:creationId xmlns:a16="http://schemas.microsoft.com/office/drawing/2014/main" id="{A54C6525-585B-2854-DF3E-DFD4CFDF92F4}"/>
              </a:ext>
            </a:extLst>
          </p:cNvPr>
          <p:cNvPicPr>
            <a:picLocks noChangeAspect="1"/>
          </p:cNvPicPr>
          <p:nvPr/>
        </p:nvPicPr>
        <p:blipFill>
          <a:blip r:embed="rId4"/>
          <a:stretch>
            <a:fillRect/>
          </a:stretch>
        </p:blipFill>
        <p:spPr>
          <a:xfrm>
            <a:off x="11513820" y="106615"/>
            <a:ext cx="499915" cy="731583"/>
          </a:xfrm>
          <a:prstGeom prst="rect">
            <a:avLst/>
          </a:prstGeom>
        </p:spPr>
      </p:pic>
      <p:sp>
        <p:nvSpPr>
          <p:cNvPr id="4" name="TextBox 3">
            <a:extLst>
              <a:ext uri="{FF2B5EF4-FFF2-40B4-BE49-F238E27FC236}">
                <a16:creationId xmlns:a16="http://schemas.microsoft.com/office/drawing/2014/main" id="{B4B38738-E828-DFFE-4F0A-39AE792CD2AA}"/>
              </a:ext>
            </a:extLst>
          </p:cNvPr>
          <p:cNvSpPr txBox="1"/>
          <p:nvPr/>
        </p:nvSpPr>
        <p:spPr>
          <a:xfrm>
            <a:off x="2986627" y="3226530"/>
            <a:ext cx="62187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Save the Date</a:t>
            </a:r>
            <a:r>
              <a:rPr lang="en-US" sz="3600" b="1" dirty="0">
                <a:solidFill>
                  <a:srgbClr val="FF0000"/>
                </a:solidFill>
                <a:latin typeface="Calibri" panose="020F0502020204030204"/>
              </a:rPr>
              <a:t> for our next EOC!</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a:rPr>
              <a:t>May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15, 2025 </a:t>
            </a:r>
          </a:p>
        </p:txBody>
      </p:sp>
    </p:spTree>
    <p:extLst>
      <p:ext uri="{BB962C8B-B14F-4D97-AF65-F5344CB8AC3E}">
        <p14:creationId xmlns:p14="http://schemas.microsoft.com/office/powerpoint/2010/main" val="18173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977063-FA4C-33D8-506A-5B30A45A03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66448" y="-1"/>
            <a:ext cx="3725552" cy="6121401"/>
          </a:xfrm>
          <a:prstGeom prst="rect">
            <a:avLst/>
          </a:prstGeom>
          <a:ln>
            <a:noFill/>
          </a:ln>
          <a:effectLst/>
        </p:spPr>
      </p:pic>
      <p:sp>
        <p:nvSpPr>
          <p:cNvPr id="2" name="Title 1"/>
          <p:cNvSpPr>
            <a:spLocks noGrp="1"/>
          </p:cNvSpPr>
          <p:nvPr>
            <p:ph type="title"/>
          </p:nvPr>
        </p:nvSpPr>
        <p:spPr>
          <a:xfrm>
            <a:off x="489237" y="35057"/>
            <a:ext cx="8349964" cy="1325563"/>
          </a:xfrm>
        </p:spPr>
        <p:txBody>
          <a:bodyPr vert="horz" lIns="121920" tIns="60960" rIns="121920" bIns="60960" rtlCol="0" anchor="ctr">
            <a:normAutofit/>
          </a:bodyPr>
          <a:lstStyle/>
          <a:p>
            <a:pPr algn="ctr">
              <a:lnSpc>
                <a:spcPct val="90000"/>
              </a:lnSpc>
            </a:pPr>
            <a:r>
              <a:rPr lang="en-US" sz="3600" b="1" cap="all" dirty="0">
                <a:latin typeface="Arial" panose="020B0604020202020204" pitchFamily="34" charset="0"/>
                <a:cs typeface="Arial" panose="020B0604020202020204" pitchFamily="34" charset="0"/>
              </a:rPr>
              <a:t>Madigan Army Medical Center’s History </a:t>
            </a:r>
          </a:p>
        </p:txBody>
      </p:sp>
      <p:sp>
        <p:nvSpPr>
          <p:cNvPr id="4" name="Content Placeholder 3"/>
          <p:cNvSpPr>
            <a:spLocks noGrp="1"/>
          </p:cNvSpPr>
          <p:nvPr>
            <p:ph idx="1"/>
          </p:nvPr>
        </p:nvSpPr>
        <p:spPr>
          <a:xfrm>
            <a:off x="141350" y="1317459"/>
            <a:ext cx="8068524" cy="1799405"/>
          </a:xfrm>
        </p:spPr>
        <p:txBody>
          <a:bodyPr vert="horz" lIns="121920" tIns="60960" rIns="121920" bIns="60960" rtlCol="0" anchor="t">
            <a:noAutofit/>
          </a:bodyPr>
          <a:lstStyle/>
          <a:p>
            <a:pPr>
              <a:lnSpc>
                <a:spcPct val="120000"/>
              </a:lnSpc>
              <a:spcBef>
                <a:spcPts val="0"/>
              </a:spcBef>
              <a:spcAft>
                <a:spcPts val="267"/>
              </a:spcAft>
              <a:buClr>
                <a:srgbClr val="84322C"/>
              </a:buClr>
              <a:defRPr/>
            </a:pPr>
            <a:r>
              <a:rPr lang="en-US" sz="1467" b="1" dirty="0">
                <a:latin typeface="Franklin Gothic Medium Cond" panose="020B0606030402020204" pitchFamily="34" charset="0"/>
              </a:rPr>
              <a:t>Named after Col. Patrick S. Madigan:</a:t>
            </a:r>
            <a:endParaRPr lang="en-US" dirty="0"/>
          </a:p>
          <a:p>
            <a:pPr marL="608738" lvl="1">
              <a:lnSpc>
                <a:spcPct val="120000"/>
              </a:lnSpc>
              <a:spcBef>
                <a:spcPts val="0"/>
              </a:spcBef>
              <a:spcAft>
                <a:spcPts val="267"/>
              </a:spcAft>
              <a:buClr>
                <a:srgbClr val="84322C"/>
              </a:buClr>
              <a:defRPr/>
            </a:pPr>
            <a:r>
              <a:rPr lang="en-US" sz="1467" dirty="0">
                <a:latin typeface="Franklin Gothic Medium Cond" panose="020B0606030402020204" pitchFamily="34" charset="0"/>
              </a:rPr>
              <a:t>Medical Corps Officer who served as a Regimental Surgeon with 7</a:t>
            </a:r>
            <a:r>
              <a:rPr lang="en-US" sz="1467" baseline="30000" dirty="0">
                <a:latin typeface="Franklin Gothic Medium Cond" panose="020B0606030402020204" pitchFamily="34" charset="0"/>
              </a:rPr>
              <a:t>th</a:t>
            </a:r>
            <a:r>
              <a:rPr lang="en-US" sz="1467" dirty="0">
                <a:latin typeface="Franklin Gothic Medium Cond" panose="020B0606030402020204" pitchFamily="34" charset="0"/>
              </a:rPr>
              <a:t> ID in WW1</a:t>
            </a:r>
          </a:p>
          <a:p>
            <a:pPr marL="608738" lvl="1">
              <a:lnSpc>
                <a:spcPct val="120000"/>
              </a:lnSpc>
              <a:spcBef>
                <a:spcPts val="0"/>
              </a:spcBef>
              <a:spcAft>
                <a:spcPts val="267"/>
              </a:spcAft>
              <a:buClr>
                <a:srgbClr val="84322C"/>
              </a:buClr>
              <a:defRPr/>
            </a:pPr>
            <a:r>
              <a:rPr lang="en-US" sz="1467" dirty="0">
                <a:latin typeface="Franklin Gothic Medium Cond" panose="020B0606030402020204" pitchFamily="34" charset="0"/>
              </a:rPr>
              <a:t>Known as the father of Army Neuropsychiatry</a:t>
            </a:r>
          </a:p>
          <a:p>
            <a:pPr marL="236214" indent="-236214">
              <a:lnSpc>
                <a:spcPct val="120000"/>
              </a:lnSpc>
              <a:spcBef>
                <a:spcPts val="0"/>
              </a:spcBef>
              <a:spcAft>
                <a:spcPts val="267"/>
              </a:spcAft>
              <a:buClr>
                <a:srgbClr val="84322C"/>
              </a:buClr>
              <a:defRPr/>
            </a:pPr>
            <a:r>
              <a:rPr lang="en-US" sz="1467" b="1" dirty="0">
                <a:latin typeface="Franklin Gothic Medium Cond"/>
              </a:rPr>
              <a:t>Original Hospital opened in 1944 (Fort Lewis General Hospital) - Casualty Receiving Platform</a:t>
            </a:r>
            <a:endParaRPr lang="en-US" sz="1467" b="1" dirty="0">
              <a:latin typeface="Franklin Gothic Medium Cond" panose="020B0606030402020204" pitchFamily="34" charset="0"/>
            </a:endParaRPr>
          </a:p>
          <a:p>
            <a:pPr marL="236214" indent="-236214">
              <a:lnSpc>
                <a:spcPct val="120000"/>
              </a:lnSpc>
              <a:spcBef>
                <a:spcPts val="0"/>
              </a:spcBef>
              <a:spcAft>
                <a:spcPts val="267"/>
              </a:spcAft>
              <a:buClr>
                <a:srgbClr val="84322C"/>
              </a:buClr>
              <a:defRPr/>
            </a:pPr>
            <a:r>
              <a:rPr lang="en-US" sz="1467" b="1" dirty="0">
                <a:latin typeface="Franklin Gothic Medium Cond" panose="020B0606030402020204" pitchFamily="34" charset="0"/>
              </a:rPr>
              <a:t>Formally dedicated in August 1945 – Madigan General Hospital</a:t>
            </a:r>
          </a:p>
          <a:p>
            <a:pPr marL="236214" indent="-236214">
              <a:lnSpc>
                <a:spcPct val="120000"/>
              </a:lnSpc>
              <a:spcBef>
                <a:spcPts val="0"/>
              </a:spcBef>
              <a:spcAft>
                <a:spcPts val="267"/>
              </a:spcAft>
              <a:buClr>
                <a:srgbClr val="84322C"/>
              </a:buClr>
              <a:defRPr/>
            </a:pPr>
            <a:r>
              <a:rPr lang="en-US" sz="1467" b="1" dirty="0">
                <a:latin typeface="Franklin Gothic Medium Cond" panose="020B0606030402020204" pitchFamily="34" charset="0"/>
              </a:rPr>
              <a:t>Renamed Madigan Army Medical Center in 1973</a:t>
            </a:r>
          </a:p>
        </p:txBody>
      </p:sp>
      <p:sp>
        <p:nvSpPr>
          <p:cNvPr id="7" name="Slide Number Placeholder 6">
            <a:extLst>
              <a:ext uri="{FF2B5EF4-FFF2-40B4-BE49-F238E27FC236}">
                <a16:creationId xmlns:a16="http://schemas.microsoft.com/office/drawing/2014/main" id="{8F9D30B7-8DCC-A07E-7C13-7762F17D5030}"/>
              </a:ext>
            </a:extLst>
          </p:cNvPr>
          <p:cNvSpPr>
            <a:spLocks noGrp="1"/>
          </p:cNvSpPr>
          <p:nvPr>
            <p:ph type="sldNum" sz="quarter" idx="12"/>
          </p:nvPr>
        </p:nvSpPr>
        <p:spPr>
          <a:xfrm>
            <a:off x="9448800" y="6568216"/>
            <a:ext cx="2743200" cy="365125"/>
          </a:xfrm>
        </p:spPr>
        <p:txBody>
          <a:bodyPr/>
          <a:lstStyle/>
          <a:p>
            <a:pPr defTabSz="1219170"/>
            <a:fld id="{459D8291-02FB-462B-8BC0-E17C6064EE48}" type="slidenum">
              <a:rPr lang="en-US">
                <a:solidFill>
                  <a:prstClr val="black">
                    <a:tint val="75000"/>
                  </a:prstClr>
                </a:solidFill>
                <a:latin typeface="Calibri" panose="020F0502020204030204"/>
              </a:rPr>
              <a:pPr defTabSz="1219170"/>
              <a:t>5</a:t>
            </a:fld>
            <a:endParaRPr lang="en-US">
              <a:solidFill>
                <a:prstClr val="black">
                  <a:tint val="75000"/>
                </a:prstClr>
              </a:solidFill>
              <a:latin typeface="Calibri" panose="020F0502020204030204"/>
            </a:endParaRPr>
          </a:p>
        </p:txBody>
      </p:sp>
      <p:sp>
        <p:nvSpPr>
          <p:cNvPr id="9" name="Content Placeholder 3">
            <a:extLst>
              <a:ext uri="{FF2B5EF4-FFF2-40B4-BE49-F238E27FC236}">
                <a16:creationId xmlns:a16="http://schemas.microsoft.com/office/drawing/2014/main" id="{483911EE-A9D6-8EBC-3BF2-7D8366837030}"/>
              </a:ext>
            </a:extLst>
          </p:cNvPr>
          <p:cNvSpPr txBox="1">
            <a:spLocks/>
          </p:cNvSpPr>
          <p:nvPr/>
        </p:nvSpPr>
        <p:spPr>
          <a:xfrm>
            <a:off x="141350" y="3098214"/>
            <a:ext cx="3858047" cy="2997188"/>
          </a:xfrm>
          <a:prstGeom prst="rect">
            <a:avLst/>
          </a:prstGeom>
        </p:spPr>
        <p:txBody>
          <a:bodyPr vert="horz" lIns="121920" tIns="60960" rIns="121920" bIns="60960" rtlCol="0" anchor="t">
            <a:noAutofit/>
          </a:bodyPr>
          <a:lstStyle>
            <a:lvl1pPr marL="342900" indent="-342900" algn="l" defTabSz="914400" rtl="0" eaLnBrk="1" latinLnBrk="0" hangingPunct="1">
              <a:spcBef>
                <a:spcPct val="20000"/>
              </a:spcBef>
              <a:buClr>
                <a:srgbClr val="582831"/>
              </a:buClr>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rgbClr val="092068"/>
              </a:buClr>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rgbClr val="6C82A7"/>
              </a:buClr>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594" indent="-228594" defTabSz="914377">
              <a:lnSpc>
                <a:spcPct val="120000"/>
              </a:lnSpc>
              <a:spcBef>
                <a:spcPts val="0"/>
              </a:spcBef>
              <a:spcAft>
                <a:spcPts val="267"/>
              </a:spcAft>
              <a:buClr>
                <a:srgbClr val="84322C"/>
              </a:buClr>
              <a:buSzTx/>
              <a:defRPr/>
            </a:pPr>
            <a:r>
              <a:rPr lang="en-US" sz="1467" b="1" dirty="0">
                <a:solidFill>
                  <a:prstClr val="black"/>
                </a:solidFill>
                <a:latin typeface="Franklin Gothic Medium Cond" panose="020B0606030402020204" pitchFamily="34" charset="0"/>
              </a:rPr>
              <a:t>Original facility still used today:</a:t>
            </a:r>
            <a:endParaRPr lang="en-US" sz="2800" dirty="0">
              <a:solidFill>
                <a:prstClr val="black"/>
              </a:solidFill>
              <a:latin typeface="Calibri" panose="020F0502020204030204"/>
            </a:endParaRPr>
          </a:p>
          <a:p>
            <a:pPr marL="608738" lvl="1" indent="-227748" defTabSz="1219170">
              <a:lnSpc>
                <a:spcPct val="120000"/>
              </a:lnSpc>
              <a:spcBef>
                <a:spcPts val="0"/>
              </a:spcBef>
              <a:spcAft>
                <a:spcPts val="267"/>
              </a:spcAft>
              <a:buClr>
                <a:srgbClr val="84322C"/>
              </a:buClr>
              <a:buFont typeface="Arial" panose="020B0604020202020204" pitchFamily="34" charset="0"/>
              <a:buChar char="•"/>
              <a:defRPr/>
            </a:pPr>
            <a:r>
              <a:rPr lang="en-US" sz="1467" dirty="0">
                <a:solidFill>
                  <a:prstClr val="black"/>
                </a:solidFill>
                <a:latin typeface="Franklin Gothic Medium Cond" panose="020B0606030402020204" pitchFamily="34" charset="0"/>
              </a:rPr>
              <a:t>Behavioral Health Clinics &amp; Child and Family Behavioral Health Service</a:t>
            </a:r>
          </a:p>
          <a:p>
            <a:pPr marL="608738" lvl="1" indent="-227748" defTabSz="1219170">
              <a:lnSpc>
                <a:spcPct val="120000"/>
              </a:lnSpc>
              <a:spcBef>
                <a:spcPts val="0"/>
              </a:spcBef>
              <a:spcAft>
                <a:spcPts val="267"/>
              </a:spcAft>
              <a:buClr>
                <a:srgbClr val="84322C"/>
              </a:buClr>
              <a:buFont typeface="Arial" panose="020B0604020202020204" pitchFamily="34" charset="0"/>
              <a:buChar char="•"/>
              <a:defRPr/>
            </a:pPr>
            <a:r>
              <a:rPr lang="en-US" sz="1467" dirty="0">
                <a:solidFill>
                  <a:prstClr val="black"/>
                </a:solidFill>
                <a:latin typeface="Franklin Gothic Medium Cond" panose="020B0606030402020204" pitchFamily="34" charset="0"/>
              </a:rPr>
              <a:t>Andersen Simulation Center and Consolidated Education</a:t>
            </a:r>
          </a:p>
          <a:p>
            <a:pPr marL="608738" lvl="1" indent="-227748" defTabSz="1219170">
              <a:lnSpc>
                <a:spcPct val="120000"/>
              </a:lnSpc>
              <a:spcBef>
                <a:spcPts val="0"/>
              </a:spcBef>
              <a:spcAft>
                <a:spcPts val="267"/>
              </a:spcAft>
              <a:buClr>
                <a:srgbClr val="84322C"/>
              </a:buClr>
              <a:buFont typeface="Arial" panose="020B0604020202020204" pitchFamily="34" charset="0"/>
              <a:buChar char="•"/>
              <a:defRPr/>
            </a:pPr>
            <a:r>
              <a:rPr lang="en-US" sz="1467" dirty="0">
                <a:solidFill>
                  <a:prstClr val="black"/>
                </a:solidFill>
                <a:latin typeface="Franklin Gothic Medium Cond" panose="020B0606030402020204" pitchFamily="34" charset="0"/>
              </a:rPr>
              <a:t>Medical Readiness Battalion, Operations, and Administration</a:t>
            </a:r>
          </a:p>
          <a:p>
            <a:pPr marL="228594" indent="-228594" defTabSz="914377">
              <a:lnSpc>
                <a:spcPct val="120000"/>
              </a:lnSpc>
              <a:spcBef>
                <a:spcPts val="0"/>
              </a:spcBef>
              <a:spcAft>
                <a:spcPts val="267"/>
              </a:spcAft>
              <a:buClr>
                <a:srgbClr val="84322C"/>
              </a:buClr>
              <a:buSzTx/>
              <a:defRPr/>
            </a:pPr>
            <a:r>
              <a:rPr lang="en-US" sz="1467" b="1" dirty="0">
                <a:solidFill>
                  <a:prstClr val="black"/>
                </a:solidFill>
                <a:latin typeface="Franklin Gothic Medium Cond" panose="020B0606030402020204" pitchFamily="34" charset="0"/>
              </a:rPr>
              <a:t>Current facility opened in 1992:</a:t>
            </a:r>
            <a:endParaRPr lang="en-US" sz="2800" dirty="0">
              <a:solidFill>
                <a:prstClr val="black"/>
              </a:solidFill>
              <a:latin typeface="Calibri" panose="020F0502020204030204"/>
            </a:endParaRPr>
          </a:p>
          <a:p>
            <a:pPr marL="608738" lvl="1" indent="-227748" defTabSz="1219170">
              <a:lnSpc>
                <a:spcPct val="120000"/>
              </a:lnSpc>
              <a:spcBef>
                <a:spcPts val="0"/>
              </a:spcBef>
              <a:spcAft>
                <a:spcPts val="267"/>
              </a:spcAft>
              <a:buClr>
                <a:srgbClr val="84322C"/>
              </a:buClr>
              <a:buFont typeface="Arial" panose="020B0604020202020204" pitchFamily="34" charset="0"/>
              <a:buChar char="•"/>
              <a:defRPr/>
            </a:pPr>
            <a:r>
              <a:rPr lang="en-US" sz="1467" dirty="0">
                <a:solidFill>
                  <a:prstClr val="black"/>
                </a:solidFill>
                <a:latin typeface="Franklin Gothic Medium Cond" panose="020B0606030402020204" pitchFamily="34" charset="0"/>
              </a:rPr>
              <a:t>“State of the Art”</a:t>
            </a:r>
          </a:p>
          <a:p>
            <a:pPr marL="608738" lvl="1" indent="-227748" defTabSz="1219170">
              <a:lnSpc>
                <a:spcPct val="120000"/>
              </a:lnSpc>
              <a:spcBef>
                <a:spcPts val="0"/>
              </a:spcBef>
              <a:spcAft>
                <a:spcPts val="267"/>
              </a:spcAft>
              <a:buClr>
                <a:srgbClr val="84322C"/>
              </a:buClr>
              <a:buFont typeface="Arial" panose="020B0604020202020204" pitchFamily="34" charset="0"/>
              <a:buChar char="•"/>
              <a:defRPr/>
            </a:pPr>
            <a:r>
              <a:rPr lang="en-US" sz="1467" dirty="0">
                <a:solidFill>
                  <a:prstClr val="black"/>
                </a:solidFill>
                <a:latin typeface="Franklin Gothic Medium Cond" panose="020B0606030402020204" pitchFamily="34" charset="0"/>
              </a:rPr>
              <a:t>Multiple upgrades </a:t>
            </a:r>
          </a:p>
        </p:txBody>
      </p:sp>
      <p:pic>
        <p:nvPicPr>
          <p:cNvPr id="8" name="Picture 7" descr="A picture containing text&#10;&#10;Description automatically generated">
            <a:extLst>
              <a:ext uri="{FF2B5EF4-FFF2-40B4-BE49-F238E27FC236}">
                <a16:creationId xmlns:a16="http://schemas.microsoft.com/office/drawing/2014/main" id="{7E32F067-CA0F-EAF5-CD60-CD3F3665D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326" y="3124213"/>
            <a:ext cx="4359689" cy="2997188"/>
          </a:xfrm>
          <a:prstGeom prst="rect">
            <a:avLst/>
          </a:prstGeom>
        </p:spPr>
      </p:pic>
      <p:pic>
        <p:nvPicPr>
          <p:cNvPr id="3" name="Picture 2">
            <a:extLst>
              <a:ext uri="{FF2B5EF4-FFF2-40B4-BE49-F238E27FC236}">
                <a16:creationId xmlns:a16="http://schemas.microsoft.com/office/drawing/2014/main" id="{8D3BCE21-7F87-608B-A66D-30E5D12788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3774" y="6119828"/>
            <a:ext cx="1157277" cy="720333"/>
          </a:xfrm>
          <a:prstGeom prst="rect">
            <a:avLst/>
          </a:prstGeom>
        </p:spPr>
      </p:pic>
    </p:spTree>
    <p:extLst>
      <p:ext uri="{BB962C8B-B14F-4D97-AF65-F5344CB8AC3E}">
        <p14:creationId xmlns:p14="http://schemas.microsoft.com/office/powerpoint/2010/main" val="832431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FA7B5-8C5F-4E8F-5F2A-D78614208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33" b="2133"/>
          <a:stretch/>
        </p:blipFill>
        <p:spPr>
          <a:xfrm>
            <a:off x="8785535" y="1158241"/>
            <a:ext cx="3377572" cy="4961825"/>
          </a:xfrm>
          <a:prstGeom prst="rect">
            <a:avLst/>
          </a:prstGeom>
        </p:spPr>
      </p:pic>
      <p:sp>
        <p:nvSpPr>
          <p:cNvPr id="10" name="object 10"/>
          <p:cNvSpPr/>
          <p:nvPr/>
        </p:nvSpPr>
        <p:spPr>
          <a:xfrm>
            <a:off x="28894" y="1264126"/>
            <a:ext cx="8696191" cy="1971381"/>
          </a:xfrm>
          <a:prstGeom prst="rect">
            <a:avLst/>
          </a:prstGeom>
          <a:blipFill>
            <a:blip r:embed="rId4" cstate="print"/>
            <a:stretch>
              <a:fillRect/>
            </a:stretch>
          </a:blipFill>
        </p:spPr>
        <p:txBody>
          <a:bodyPr wrap="square" lIns="0" tIns="0" rIns="0" bIns="0" rtlCol="0"/>
          <a:lstStyle/>
          <a:p>
            <a:pPr defTabSz="914332">
              <a:defRPr/>
            </a:pPr>
            <a:endParaRPr sz="1801">
              <a:solidFill>
                <a:prstClr val="black"/>
              </a:solidFill>
              <a:latin typeface="Calibri"/>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8735" y="2269703"/>
            <a:ext cx="947093" cy="946524"/>
          </a:xfrm>
          <a:prstGeom prst="rect">
            <a:avLst/>
          </a:prstGeom>
        </p:spPr>
      </p:pic>
      <p:sp>
        <p:nvSpPr>
          <p:cNvPr id="17" name="TextBox 16"/>
          <p:cNvSpPr txBox="1"/>
          <p:nvPr/>
        </p:nvSpPr>
        <p:spPr>
          <a:xfrm>
            <a:off x="25691" y="3242057"/>
            <a:ext cx="2571736" cy="3221331"/>
          </a:xfrm>
          <a:prstGeom prst="rect">
            <a:avLst/>
          </a:prstGeom>
          <a:noFill/>
        </p:spPr>
        <p:txBody>
          <a:bodyPr wrap="square" lIns="121920" tIns="60960" rIns="121920" bIns="60960" rtlCol="0" anchor="t">
            <a:spAutoFit/>
          </a:bodyPr>
          <a:lstStyle/>
          <a:p>
            <a:pPr algn="ctr" defTabSz="1219111">
              <a:defRPr/>
            </a:pPr>
            <a:r>
              <a:rPr lang="en-US" sz="1600" b="1" cap="small" dirty="0">
                <a:solidFill>
                  <a:srgbClr val="071D49"/>
                </a:solidFill>
                <a:latin typeface="Arial" panose="020B0604020202020204" pitchFamily="34" charset="0"/>
                <a:cs typeface="Arial" panose="020B0604020202020204" pitchFamily="34" charset="0"/>
              </a:rPr>
              <a:t>Madigan</a:t>
            </a:r>
          </a:p>
          <a:p>
            <a:pPr algn="ctr" defTabSz="1219111">
              <a:defRPr/>
            </a:pPr>
            <a:r>
              <a:rPr lang="en-US" sz="1600" b="1" cap="small" dirty="0">
                <a:solidFill>
                  <a:srgbClr val="071D49"/>
                </a:solidFill>
                <a:latin typeface="Arial" panose="020B0604020202020204" pitchFamily="34" charset="0"/>
                <a:cs typeface="Arial" panose="020B0604020202020204" pitchFamily="34" charset="0"/>
              </a:rPr>
              <a:t>Army Medical Center </a:t>
            </a:r>
          </a:p>
          <a:p>
            <a:pPr algn="ctr" defTabSz="1219111">
              <a:defRPr/>
            </a:pPr>
            <a:endParaRPr lang="en-US" sz="533" dirty="0">
              <a:solidFill>
                <a:srgbClr val="071D49"/>
              </a:solidFill>
              <a:latin typeface="Franklin Gothic Medium Cond" panose="020B0606030402020204" pitchFamily="34" charset="0"/>
            </a:endParaRPr>
          </a:p>
          <a:p>
            <a:pPr algn="ctr" defTabSz="1219111"/>
            <a:r>
              <a:rPr lang="en-US" sz="1200" dirty="0">
                <a:solidFill>
                  <a:srgbClr val="071D49"/>
                </a:solidFill>
                <a:latin typeface="Arial" panose="020B0604020202020204" pitchFamily="34" charset="0"/>
                <a:ea typeface="+mn-lt"/>
                <a:cs typeface="Arial" panose="020B0604020202020204" pitchFamily="34" charset="0"/>
              </a:rPr>
              <a:t>Battalions: </a:t>
            </a:r>
          </a:p>
          <a:p>
            <a:pPr algn="ctr" defTabSz="1219111"/>
            <a:r>
              <a:rPr lang="en-US" sz="1200" dirty="0">
                <a:solidFill>
                  <a:srgbClr val="071D49"/>
                </a:solidFill>
                <a:latin typeface="Arial" panose="020B0604020202020204" pitchFamily="34" charset="0"/>
                <a:ea typeface="+mn-lt"/>
                <a:cs typeface="Arial" panose="020B0604020202020204" pitchFamily="34" charset="0"/>
              </a:rPr>
              <a:t>Medical Readiness</a:t>
            </a:r>
          </a:p>
          <a:p>
            <a:pPr algn="ctr" defTabSz="1219111"/>
            <a:r>
              <a:rPr lang="en-US" sz="1200" dirty="0">
                <a:solidFill>
                  <a:srgbClr val="071D49"/>
                </a:solidFill>
                <a:latin typeface="Arial" panose="020B0604020202020204" pitchFamily="34" charset="0"/>
                <a:ea typeface="+mn-lt"/>
                <a:cs typeface="Arial" panose="020B0604020202020204" pitchFamily="34" charset="0"/>
              </a:rPr>
              <a:t>Soldier Recovery Unit, California Medical Detachment</a:t>
            </a:r>
          </a:p>
          <a:p>
            <a:pPr algn="ctr" defTabSz="1219111"/>
            <a:endParaRPr lang="en-US" sz="1200" dirty="0">
              <a:solidFill>
                <a:srgbClr val="071D49"/>
              </a:solidFill>
              <a:latin typeface="Arial" panose="020B0604020202020204" pitchFamily="34" charset="0"/>
              <a:ea typeface="Calibri" panose="020F0502020204030204"/>
              <a:cs typeface="Arial" panose="020B0604020202020204" pitchFamily="34" charset="0"/>
            </a:endParaRPr>
          </a:p>
          <a:p>
            <a:pPr algn="ctr" defTabSz="1219111"/>
            <a:r>
              <a:rPr lang="en-US" sz="1200" dirty="0">
                <a:solidFill>
                  <a:srgbClr val="071D49"/>
                </a:solidFill>
                <a:latin typeface="Arial" panose="020B0604020202020204" pitchFamily="34" charset="0"/>
                <a:cs typeface="Arial" panose="020B0604020202020204" pitchFamily="34" charset="0"/>
              </a:rPr>
              <a:t>Soldier-Centered Medical Home: Allen, Winder, Okubo</a:t>
            </a:r>
            <a:endParaRPr lang="en-US" sz="1200" dirty="0">
              <a:solidFill>
                <a:prstClr val="black"/>
              </a:solidFill>
              <a:latin typeface="Arial" panose="020B0604020202020204" pitchFamily="34" charset="0"/>
              <a:cs typeface="Arial" panose="020B0604020202020204" pitchFamily="34" charset="0"/>
            </a:endParaRPr>
          </a:p>
          <a:p>
            <a:pPr algn="ctr" defTabSz="1219111"/>
            <a:endParaRPr lang="en-US" sz="1200" dirty="0">
              <a:solidFill>
                <a:srgbClr val="071D49"/>
              </a:solidFill>
              <a:latin typeface="Arial" panose="020B0604020202020204" pitchFamily="34" charset="0"/>
              <a:cs typeface="Arial" panose="020B0604020202020204" pitchFamily="34" charset="0"/>
            </a:endParaRPr>
          </a:p>
          <a:p>
            <a:pPr algn="ctr" defTabSz="1219111"/>
            <a:r>
              <a:rPr lang="en-US" sz="1200" dirty="0">
                <a:solidFill>
                  <a:srgbClr val="071D49"/>
                </a:solidFill>
                <a:latin typeface="Arial" panose="020B0604020202020204" pitchFamily="34" charset="0"/>
                <a:cs typeface="Arial" panose="020B0604020202020204" pitchFamily="34" charset="0"/>
              </a:rPr>
              <a:t>Family Medicine Clinic </a:t>
            </a:r>
            <a:r>
              <a:rPr lang="en-US" sz="1200" dirty="0">
                <a:solidFill>
                  <a:srgbClr val="071D49"/>
                </a:solidFill>
                <a:latin typeface="Arial" panose="020B0604020202020204" pitchFamily="34" charset="0"/>
                <a:ea typeface="+mn-lt"/>
                <a:cs typeface="Arial" panose="020B0604020202020204" pitchFamily="34" charset="0"/>
              </a:rPr>
              <a:t>McChord</a:t>
            </a:r>
          </a:p>
          <a:p>
            <a:pPr algn="ctr" defTabSz="1219111"/>
            <a:endParaRPr lang="en-US" sz="1200" dirty="0">
              <a:solidFill>
                <a:srgbClr val="071D49"/>
              </a:solidFill>
              <a:latin typeface="Arial" panose="020B0604020202020204" pitchFamily="34" charset="0"/>
              <a:cs typeface="Arial" panose="020B0604020202020204" pitchFamily="34" charset="0"/>
            </a:endParaRPr>
          </a:p>
          <a:p>
            <a:pPr algn="ctr" defTabSz="1219111"/>
            <a:r>
              <a:rPr lang="en-US" sz="1200" dirty="0">
                <a:solidFill>
                  <a:srgbClr val="071D49"/>
                </a:solidFill>
                <a:latin typeface="Arial" panose="020B0604020202020204" pitchFamily="34" charset="0"/>
                <a:cs typeface="Arial" panose="020B0604020202020204" pitchFamily="34" charset="0"/>
              </a:rPr>
              <a:t>Community Based Medical Home: Puyallup, South Sound</a:t>
            </a:r>
          </a:p>
          <a:p>
            <a:pPr algn="ctr" defTabSz="1219111"/>
            <a:endParaRPr lang="en-US" sz="400" dirty="0">
              <a:solidFill>
                <a:srgbClr val="071D49"/>
              </a:solidFill>
              <a:latin typeface="Franklin Gothic Medium Cond" panose="020B0606030402020204" pitchFamily="34" charset="0"/>
            </a:endParaRPr>
          </a:p>
          <a:p>
            <a:pPr algn="ctr" defTabSz="1219111"/>
            <a:endParaRPr lang="en-US" sz="1600" dirty="0">
              <a:solidFill>
                <a:srgbClr val="071D49"/>
              </a:solidFill>
              <a:latin typeface="Franklin Gothic Book" panose="020B0503020102020204"/>
            </a:endParaRPr>
          </a:p>
        </p:txBody>
      </p:sp>
      <p:sp>
        <p:nvSpPr>
          <p:cNvPr id="20" name="TextBox 19"/>
          <p:cNvSpPr txBox="1"/>
          <p:nvPr/>
        </p:nvSpPr>
        <p:spPr>
          <a:xfrm>
            <a:off x="2490579" y="3350710"/>
            <a:ext cx="2131204" cy="2062103"/>
          </a:xfrm>
          <a:prstGeom prst="rect">
            <a:avLst/>
          </a:prstGeom>
          <a:noFill/>
        </p:spPr>
        <p:txBody>
          <a:bodyPr wrap="square" rtlCol="0">
            <a:spAutoFit/>
          </a:bodyPr>
          <a:lstStyle/>
          <a:p>
            <a:pPr algn="ctr" defTabSz="1219111">
              <a:defRPr/>
            </a:pPr>
            <a:r>
              <a:rPr lang="en-US" sz="1600" b="1" cap="small" dirty="0">
                <a:solidFill>
                  <a:srgbClr val="071D49"/>
                </a:solidFill>
                <a:latin typeface="Arial" panose="020B0604020202020204" pitchFamily="34" charset="0"/>
                <a:cs typeface="Arial" panose="020B0604020202020204" pitchFamily="34" charset="0"/>
              </a:rPr>
              <a:t>Naval Hospital Bremerton</a:t>
            </a:r>
          </a:p>
          <a:p>
            <a:pPr algn="ctr" defTabSz="1219111">
              <a:defRPr/>
            </a:pPr>
            <a:endParaRPr lang="en-US" sz="533" dirty="0">
              <a:solidFill>
                <a:srgbClr val="071D49"/>
              </a:solidFill>
              <a:latin typeface="Franklin Gothic Medium Cond" panose="020B0606030402020204" pitchFamily="34" charset="0"/>
            </a:endParaRPr>
          </a:p>
          <a:p>
            <a:pPr algn="ctr" defTabSz="1219111">
              <a:defRPr/>
            </a:pPr>
            <a:r>
              <a:rPr lang="en-US" sz="1200" dirty="0">
                <a:solidFill>
                  <a:srgbClr val="071D49"/>
                </a:solidFill>
                <a:latin typeface="Arial" panose="020B0604020202020204" pitchFamily="34" charset="0"/>
                <a:cs typeface="Arial" panose="020B0604020202020204" pitchFamily="34" charset="0"/>
              </a:rPr>
              <a:t>Branch Health Clinic Bangor</a:t>
            </a:r>
          </a:p>
          <a:p>
            <a:pPr algn="ctr" defTabSz="1219111">
              <a:defRPr/>
            </a:pPr>
            <a:endParaRPr lang="en-US" sz="1200" dirty="0">
              <a:solidFill>
                <a:srgbClr val="071D49"/>
              </a:solidFill>
              <a:latin typeface="Arial" panose="020B0604020202020204" pitchFamily="34" charset="0"/>
              <a:cs typeface="Arial" panose="020B0604020202020204" pitchFamily="34" charset="0"/>
            </a:endParaRPr>
          </a:p>
          <a:p>
            <a:pPr algn="ctr" defTabSz="1219111">
              <a:defRPr/>
            </a:pPr>
            <a:r>
              <a:rPr lang="en-US" sz="1200" dirty="0">
                <a:solidFill>
                  <a:srgbClr val="071D49"/>
                </a:solidFill>
                <a:latin typeface="Arial" panose="020B0604020202020204" pitchFamily="34" charset="0"/>
                <a:cs typeface="Arial" panose="020B0604020202020204" pitchFamily="34" charset="0"/>
              </a:rPr>
              <a:t>Branch Health Clinic Everett</a:t>
            </a:r>
          </a:p>
          <a:p>
            <a:pPr algn="ctr" defTabSz="1219111">
              <a:defRPr/>
            </a:pPr>
            <a:endParaRPr lang="en-US" sz="1200" dirty="0">
              <a:solidFill>
                <a:srgbClr val="071D49"/>
              </a:solidFill>
              <a:latin typeface="Arial" panose="020B0604020202020204" pitchFamily="34" charset="0"/>
              <a:cs typeface="Arial" panose="020B0604020202020204" pitchFamily="34" charset="0"/>
            </a:endParaRPr>
          </a:p>
          <a:p>
            <a:pPr algn="ctr" defTabSz="1219111">
              <a:defRPr/>
            </a:pPr>
            <a:r>
              <a:rPr lang="en-US" sz="1200" dirty="0">
                <a:solidFill>
                  <a:srgbClr val="071D49"/>
                </a:solidFill>
                <a:latin typeface="Arial" panose="020B0604020202020204" pitchFamily="34" charset="0"/>
                <a:cs typeface="Arial" panose="020B0604020202020204" pitchFamily="34" charset="0"/>
              </a:rPr>
              <a:t>Branch Health Clinic Puget Sound Naval Shipyard</a:t>
            </a:r>
          </a:p>
          <a:p>
            <a:pPr algn="ctr" defTabSz="1219111">
              <a:defRPr/>
            </a:pPr>
            <a:endParaRPr lang="en-US" sz="1867" dirty="0">
              <a:solidFill>
                <a:srgbClr val="071D49"/>
              </a:solidFill>
              <a:latin typeface="Franklin Gothic Book" panose="020B0503020102020204"/>
            </a:endParaRPr>
          </a:p>
        </p:txBody>
      </p:sp>
      <p:sp>
        <p:nvSpPr>
          <p:cNvPr id="21" name="TextBox 20"/>
          <p:cNvSpPr txBox="1"/>
          <p:nvPr/>
        </p:nvSpPr>
        <p:spPr>
          <a:xfrm>
            <a:off x="6947904" y="3304079"/>
            <a:ext cx="1947077" cy="584775"/>
          </a:xfrm>
          <a:prstGeom prst="rect">
            <a:avLst/>
          </a:prstGeom>
          <a:noFill/>
        </p:spPr>
        <p:txBody>
          <a:bodyPr wrap="square" rtlCol="0">
            <a:spAutoFit/>
          </a:bodyPr>
          <a:lstStyle/>
          <a:p>
            <a:pPr algn="ctr" defTabSz="1219111">
              <a:defRPr/>
            </a:pPr>
            <a:r>
              <a:rPr lang="en-US" sz="1600" b="1" cap="small" dirty="0">
                <a:solidFill>
                  <a:srgbClr val="071D49"/>
                </a:solidFill>
                <a:latin typeface="Arial" panose="020B0604020202020204" pitchFamily="34" charset="0"/>
                <a:cs typeface="Arial" panose="020B0604020202020204" pitchFamily="34" charset="0"/>
              </a:rPr>
              <a:t>62</a:t>
            </a:r>
            <a:r>
              <a:rPr lang="en-US" sz="1600" b="1" cap="small" baseline="30000" dirty="0">
                <a:solidFill>
                  <a:srgbClr val="071D49"/>
                </a:solidFill>
                <a:latin typeface="Arial" panose="020B0604020202020204" pitchFamily="34" charset="0"/>
                <a:cs typeface="Arial" panose="020B0604020202020204" pitchFamily="34" charset="0"/>
              </a:rPr>
              <a:t>nd</a:t>
            </a:r>
            <a:r>
              <a:rPr lang="en-US" sz="1600" b="1" cap="small" dirty="0">
                <a:solidFill>
                  <a:srgbClr val="071D49"/>
                </a:solidFill>
                <a:latin typeface="Arial" panose="020B0604020202020204" pitchFamily="34" charset="0"/>
                <a:cs typeface="Arial" panose="020B0604020202020204" pitchFamily="34" charset="0"/>
              </a:rPr>
              <a:t> Medical Squadron</a:t>
            </a:r>
          </a:p>
        </p:txBody>
      </p:sp>
      <p:sp>
        <p:nvSpPr>
          <p:cNvPr id="22" name="TextBox 21"/>
          <p:cNvSpPr txBox="1"/>
          <p:nvPr/>
        </p:nvSpPr>
        <p:spPr>
          <a:xfrm>
            <a:off x="4600398" y="3296130"/>
            <a:ext cx="2165513" cy="584775"/>
          </a:xfrm>
          <a:prstGeom prst="rect">
            <a:avLst/>
          </a:prstGeom>
          <a:noFill/>
        </p:spPr>
        <p:txBody>
          <a:bodyPr wrap="square" rtlCol="0">
            <a:spAutoFit/>
          </a:bodyPr>
          <a:lstStyle/>
          <a:p>
            <a:pPr algn="ctr" defTabSz="1219111">
              <a:defRPr/>
            </a:pPr>
            <a:r>
              <a:rPr lang="en-US" sz="1600" b="1" cap="small" dirty="0">
                <a:solidFill>
                  <a:srgbClr val="071D49"/>
                </a:solidFill>
                <a:latin typeface="Arial" panose="020B0604020202020204" pitchFamily="34" charset="0"/>
                <a:cs typeface="Arial" panose="020B0604020202020204" pitchFamily="34" charset="0"/>
              </a:rPr>
              <a:t>Naval Health Clinic</a:t>
            </a:r>
          </a:p>
          <a:p>
            <a:pPr algn="ctr" defTabSz="1219111">
              <a:defRPr/>
            </a:pPr>
            <a:r>
              <a:rPr lang="en-US" sz="1600" b="1" cap="small" dirty="0">
                <a:solidFill>
                  <a:srgbClr val="071D49"/>
                </a:solidFill>
                <a:latin typeface="Arial" panose="020B0604020202020204" pitchFamily="34" charset="0"/>
                <a:cs typeface="Arial" panose="020B0604020202020204" pitchFamily="34" charset="0"/>
              </a:rPr>
              <a:t>Oak Harbor</a:t>
            </a:r>
          </a:p>
        </p:txBody>
      </p:sp>
      <p:sp>
        <p:nvSpPr>
          <p:cNvPr id="3" name="TextBox 2">
            <a:extLst>
              <a:ext uri="{FF2B5EF4-FFF2-40B4-BE49-F238E27FC236}">
                <a16:creationId xmlns:a16="http://schemas.microsoft.com/office/drawing/2014/main" id="{8C47FE40-2002-259A-D106-70F930C2C24B}"/>
              </a:ext>
            </a:extLst>
          </p:cNvPr>
          <p:cNvSpPr txBox="1"/>
          <p:nvPr/>
        </p:nvSpPr>
        <p:spPr>
          <a:xfrm>
            <a:off x="4683966" y="3888329"/>
            <a:ext cx="4099321" cy="1996187"/>
          </a:xfrm>
          <a:prstGeom prst="rect">
            <a:avLst/>
          </a:prstGeom>
          <a:solidFill>
            <a:srgbClr val="121F48"/>
          </a:solidFill>
          <a:effectLst/>
          <a:scene3d>
            <a:camera prst="orthographicFront"/>
            <a:lightRig rig="threePt" dir="t"/>
          </a:scene3d>
          <a:sp3d>
            <a:bevelT prst="angle"/>
          </a:sp3d>
        </p:spPr>
        <p:txBody>
          <a:bodyPr wrap="square">
            <a:spAutoFit/>
          </a:bodyPr>
          <a:lstStyle/>
          <a:p>
            <a:pPr algn="ctr" defTabSz="1219170">
              <a:lnSpc>
                <a:spcPct val="90000"/>
              </a:lnSpc>
            </a:pPr>
            <a:r>
              <a:rPr lang="en-US" sz="1600" b="1" dirty="0">
                <a:solidFill>
                  <a:prstClr val="white"/>
                </a:solidFill>
                <a:latin typeface="Franklin Gothic Medium Cond" panose="020B0606030402020204" pitchFamily="34" charset="0"/>
              </a:rPr>
              <a:t>Defense Health Agency</a:t>
            </a:r>
          </a:p>
          <a:p>
            <a:pPr defTabSz="1219170"/>
            <a:r>
              <a:rPr lang="en-US" sz="1467" b="1" i="1" u="sng" dirty="0">
                <a:solidFill>
                  <a:prstClr val="white"/>
                </a:solidFill>
                <a:latin typeface="Franklin Gothic Medium Cond" panose="020B0606030402020204" pitchFamily="34" charset="0"/>
              </a:rPr>
              <a:t>Our Mission</a:t>
            </a:r>
          </a:p>
          <a:p>
            <a:pPr marL="152392" defTabSz="1219170"/>
            <a:r>
              <a:rPr lang="en-US" sz="1333" dirty="0">
                <a:solidFill>
                  <a:prstClr val="white"/>
                </a:solidFill>
                <a:latin typeface="Franklin Gothic Medium Cond" panose="020B0606030402020204" pitchFamily="34" charset="0"/>
              </a:rPr>
              <a:t>The Defense Health Agency supports our Nation by improving health and building readiness -- making extraordinary experiences ordinary and exceptional outcomes routine.</a:t>
            </a:r>
            <a:endParaRPr lang="en-US" sz="1600" dirty="0">
              <a:solidFill>
                <a:prstClr val="white"/>
              </a:solidFill>
              <a:latin typeface="Franklin Gothic Medium Cond" panose="020B0606030402020204" pitchFamily="34" charset="0"/>
            </a:endParaRPr>
          </a:p>
          <a:p>
            <a:pPr defTabSz="1219170"/>
            <a:r>
              <a:rPr lang="en-US" sz="1467" b="1" i="1" u="sng" dirty="0">
                <a:solidFill>
                  <a:prstClr val="white"/>
                </a:solidFill>
                <a:latin typeface="Franklin Gothic Medium Cond" panose="020B0606030402020204" pitchFamily="34" charset="0"/>
              </a:rPr>
              <a:t>Our Vision</a:t>
            </a:r>
          </a:p>
          <a:p>
            <a:pPr marL="152392" defTabSz="1219170"/>
            <a:r>
              <a:rPr lang="en-US" sz="1333" dirty="0">
                <a:solidFill>
                  <a:prstClr val="white"/>
                </a:solidFill>
                <a:latin typeface="Franklin Gothic Medium Cond" panose="020B0606030402020204" pitchFamily="34" charset="0"/>
              </a:rPr>
              <a:t>Unrelenting pursuit of excellence as we care for our joint force and those we are privileged to serve. Anytime, Anywhere—Always.</a:t>
            </a:r>
          </a:p>
        </p:txBody>
      </p:sp>
      <p:pic>
        <p:nvPicPr>
          <p:cNvPr id="12" name="Picture 11" descr="A picture containing person, clothing, person, military uniform&#10;&#10;Description automatically generated">
            <a:extLst>
              <a:ext uri="{FF2B5EF4-FFF2-40B4-BE49-F238E27FC236}">
                <a16:creationId xmlns:a16="http://schemas.microsoft.com/office/drawing/2014/main" id="{BDD586CE-4B8D-2EC6-D35E-0F25EFBCD3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283" b="-1"/>
          <a:stretch/>
        </p:blipFill>
        <p:spPr>
          <a:xfrm>
            <a:off x="8147000" y="2374393"/>
            <a:ext cx="759269" cy="970231"/>
          </a:xfrm>
          <a:prstGeom prst="rect">
            <a:avLst/>
          </a:prstGeom>
          <a:ln>
            <a:solidFill>
              <a:schemeClr val="bg1"/>
            </a:solidFill>
          </a:ln>
        </p:spPr>
      </p:pic>
      <p:sp>
        <p:nvSpPr>
          <p:cNvPr id="15" name="Title 1">
            <a:extLst>
              <a:ext uri="{FF2B5EF4-FFF2-40B4-BE49-F238E27FC236}">
                <a16:creationId xmlns:a16="http://schemas.microsoft.com/office/drawing/2014/main" id="{ADFCF412-0E8F-A81B-0C07-892B70E4A5EF}"/>
              </a:ext>
            </a:extLst>
          </p:cNvPr>
          <p:cNvSpPr txBox="1">
            <a:spLocks/>
          </p:cNvSpPr>
          <p:nvPr/>
        </p:nvSpPr>
        <p:spPr>
          <a:xfrm>
            <a:off x="2597427" y="-2960"/>
            <a:ext cx="10515600" cy="132556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n-US" sz="3733" b="1" cap="all" dirty="0">
                <a:solidFill>
                  <a:prstClr val="black"/>
                </a:solidFill>
                <a:latin typeface="Arial" panose="020B0604020202020204" pitchFamily="34" charset="0"/>
                <a:cs typeface="Arial" panose="020B0604020202020204" pitchFamily="34" charset="0"/>
              </a:rPr>
              <a:t>Community Partnerships</a:t>
            </a:r>
          </a:p>
        </p:txBody>
      </p:sp>
      <p:pic>
        <p:nvPicPr>
          <p:cNvPr id="7" name="Picture 6" descr="Logo&#10;&#10;Description automatically generated">
            <a:extLst>
              <a:ext uri="{FF2B5EF4-FFF2-40B4-BE49-F238E27FC236}">
                <a16:creationId xmlns:a16="http://schemas.microsoft.com/office/drawing/2014/main" id="{83287D58-9813-BE7A-B0D1-7177B0CF49AA}"/>
              </a:ext>
            </a:extLst>
          </p:cNvPr>
          <p:cNvPicPr>
            <a:picLocks noChangeAspect="1"/>
          </p:cNvPicPr>
          <p:nvPr/>
        </p:nvPicPr>
        <p:blipFill>
          <a:blip r:embed="rId7"/>
          <a:stretch>
            <a:fillRect/>
          </a:stretch>
        </p:blipFill>
        <p:spPr>
          <a:xfrm>
            <a:off x="662323" y="2228404"/>
            <a:ext cx="869255" cy="946523"/>
          </a:xfrm>
          <a:prstGeom prst="rect">
            <a:avLst/>
          </a:prstGeom>
        </p:spPr>
      </p:pic>
      <p:sp>
        <p:nvSpPr>
          <p:cNvPr id="4" name="Slide Number Placeholder 6">
            <a:extLst>
              <a:ext uri="{FF2B5EF4-FFF2-40B4-BE49-F238E27FC236}">
                <a16:creationId xmlns:a16="http://schemas.microsoft.com/office/drawing/2014/main" id="{E168653B-A4D7-85E9-04F6-452390B9CE71}"/>
              </a:ext>
            </a:extLst>
          </p:cNvPr>
          <p:cNvSpPr txBox="1">
            <a:spLocks/>
          </p:cNvSpPr>
          <p:nvPr/>
        </p:nvSpPr>
        <p:spPr>
          <a:xfrm>
            <a:off x="9536784" y="6564636"/>
            <a:ext cx="2743200" cy="365125"/>
          </a:xfrm>
          <a:prstGeom prst="rect">
            <a:avLst/>
          </a:prstGeom>
        </p:spPr>
        <p:txBody>
          <a:bodyPr vert="horz" lIns="121920" tIns="60960" rIns="121920" bIns="6096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459D8291-02FB-462B-8BC0-E17C6064EE48}" type="slidenum">
              <a:rPr lang="en-US" sz="1200">
                <a:solidFill>
                  <a:prstClr val="black">
                    <a:tint val="75000"/>
                  </a:prstClr>
                </a:solidFill>
                <a:latin typeface="Calibri" panose="020F0502020204030204"/>
              </a:rPr>
              <a:pPr defTabSz="1219170"/>
              <a:t>6</a:t>
            </a:fld>
            <a:endParaRPr lang="en-US" sz="1200">
              <a:solidFill>
                <a:prstClr val="black">
                  <a:tint val="75000"/>
                </a:prstClr>
              </a:solidFill>
              <a:latin typeface="Calibri" panose="020F0502020204030204"/>
            </a:endParaRPr>
          </a:p>
        </p:txBody>
      </p:sp>
      <p:pic>
        <p:nvPicPr>
          <p:cNvPr id="11" name="Picture 10">
            <a:extLst>
              <a:ext uri="{FF2B5EF4-FFF2-40B4-BE49-F238E27FC236}">
                <a16:creationId xmlns:a16="http://schemas.microsoft.com/office/drawing/2014/main" id="{FF226EE6-F219-8282-6EC8-0F5A1A6AC315}"/>
              </a:ext>
            </a:extLst>
          </p:cNvPr>
          <p:cNvPicPr>
            <a:picLocks noChangeAspect="1"/>
          </p:cNvPicPr>
          <p:nvPr/>
        </p:nvPicPr>
        <p:blipFill>
          <a:blip r:embed="rId8"/>
          <a:stretch>
            <a:fillRect/>
          </a:stretch>
        </p:blipFill>
        <p:spPr>
          <a:xfrm>
            <a:off x="6008276" y="2394378"/>
            <a:ext cx="759269" cy="956332"/>
          </a:xfrm>
          <a:prstGeom prst="rect">
            <a:avLst/>
          </a:prstGeom>
          <a:ln>
            <a:solidFill>
              <a:schemeClr val="bg1"/>
            </a:solidFill>
          </a:ln>
        </p:spPr>
      </p:pic>
      <p:pic>
        <p:nvPicPr>
          <p:cNvPr id="16" name="Picture 15">
            <a:extLst>
              <a:ext uri="{FF2B5EF4-FFF2-40B4-BE49-F238E27FC236}">
                <a16:creationId xmlns:a16="http://schemas.microsoft.com/office/drawing/2014/main" id="{7081E7B9-BE06-B359-E03A-8486B97CC3F7}"/>
              </a:ext>
            </a:extLst>
          </p:cNvPr>
          <p:cNvPicPr>
            <a:picLocks noChangeAspect="1"/>
          </p:cNvPicPr>
          <p:nvPr/>
        </p:nvPicPr>
        <p:blipFill rotWithShape="1">
          <a:blip r:embed="rId9"/>
          <a:srcRect t="4616"/>
          <a:stretch/>
        </p:blipFill>
        <p:spPr>
          <a:xfrm>
            <a:off x="3865161" y="2402346"/>
            <a:ext cx="751915" cy="935556"/>
          </a:xfrm>
          <a:prstGeom prst="rect">
            <a:avLst/>
          </a:prstGeom>
          <a:ln>
            <a:solidFill>
              <a:schemeClr val="bg1"/>
            </a:solidFill>
          </a:ln>
        </p:spPr>
      </p:pic>
      <p:pic>
        <p:nvPicPr>
          <p:cNvPr id="6" name="Picture 5" descr="A person in military uniform&#10;&#10;Description automatically generated with low confidence">
            <a:extLst>
              <a:ext uri="{FF2B5EF4-FFF2-40B4-BE49-F238E27FC236}">
                <a16:creationId xmlns:a16="http://schemas.microsoft.com/office/drawing/2014/main" id="{B4DE10F5-8D66-146F-CB74-A67B91C943E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Lst>
          </a:blip>
          <a:srcRect b="3486"/>
          <a:stretch/>
        </p:blipFill>
        <p:spPr>
          <a:xfrm>
            <a:off x="1592099" y="2401918"/>
            <a:ext cx="749696" cy="936409"/>
          </a:xfrm>
          <a:prstGeom prst="rect">
            <a:avLst/>
          </a:prstGeom>
          <a:ln>
            <a:solidFill>
              <a:schemeClr val="bg1"/>
            </a:solidFill>
          </a:ln>
        </p:spPr>
      </p:pic>
    </p:spTree>
    <p:extLst>
      <p:ext uri="{BB962C8B-B14F-4D97-AF65-F5344CB8AC3E}">
        <p14:creationId xmlns:p14="http://schemas.microsoft.com/office/powerpoint/2010/main" val="211790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ACCF8C-7DFA-9D4D-E541-C39F7FBE93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212038"/>
            <a:ext cx="6465773" cy="4543279"/>
          </a:xfrm>
          <a:prstGeom prst="rect">
            <a:avLst/>
          </a:prstGeom>
        </p:spPr>
      </p:pic>
      <p:sp>
        <p:nvSpPr>
          <p:cNvPr id="2" name="Title 1"/>
          <p:cNvSpPr>
            <a:spLocks noGrp="1"/>
          </p:cNvSpPr>
          <p:nvPr>
            <p:ph type="title"/>
          </p:nvPr>
        </p:nvSpPr>
        <p:spPr>
          <a:xfrm>
            <a:off x="483795" y="208158"/>
            <a:ext cx="11516367" cy="1122949"/>
          </a:xfrm>
        </p:spPr>
        <p:txBody>
          <a:bodyPr>
            <a:normAutofit/>
          </a:bodyPr>
          <a:lstStyle/>
          <a:p>
            <a:r>
              <a:rPr lang="en-US" sz="3600" b="1" cap="all" dirty="0">
                <a:latin typeface="Arial"/>
                <a:cs typeface="Arial"/>
              </a:rPr>
              <a:t>Priorities: People, Readiness, Healthcare</a:t>
            </a:r>
          </a:p>
        </p:txBody>
      </p:sp>
      <p:sp>
        <p:nvSpPr>
          <p:cNvPr id="4" name="Slide Number Placeholder 3">
            <a:extLst>
              <a:ext uri="{FF2B5EF4-FFF2-40B4-BE49-F238E27FC236}">
                <a16:creationId xmlns:a16="http://schemas.microsoft.com/office/drawing/2014/main" id="{72C9DABA-BC3A-A006-DA6A-92F498AAB195}"/>
              </a:ext>
            </a:extLst>
          </p:cNvPr>
          <p:cNvSpPr>
            <a:spLocks noGrp="1"/>
          </p:cNvSpPr>
          <p:nvPr>
            <p:ph type="sldNum" sz="quarter" idx="12"/>
          </p:nvPr>
        </p:nvSpPr>
        <p:spPr>
          <a:xfrm>
            <a:off x="9487536" y="6587596"/>
            <a:ext cx="2743200" cy="365125"/>
          </a:xfrm>
        </p:spPr>
        <p:txBody>
          <a:bodyPr/>
          <a:lstStyle/>
          <a:p>
            <a:pPr defTabSz="1219170"/>
            <a:fld id="{459D8291-02FB-462B-8BC0-E17C6064EE48}" type="slidenum">
              <a:rPr lang="en-US">
                <a:solidFill>
                  <a:prstClr val="black">
                    <a:tint val="75000"/>
                  </a:prstClr>
                </a:solidFill>
                <a:latin typeface="Calibri" panose="020F0502020204030204"/>
              </a:rPr>
              <a:pPr defTabSz="1219170"/>
              <a:t>7</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F3A1AB25-FB31-F404-A962-15256B14DDF7}"/>
              </a:ext>
            </a:extLst>
          </p:cNvPr>
          <p:cNvSpPr txBox="1"/>
          <p:nvPr/>
        </p:nvSpPr>
        <p:spPr>
          <a:xfrm>
            <a:off x="6439536" y="1212038"/>
            <a:ext cx="6096000" cy="5294911"/>
          </a:xfrm>
          <a:prstGeom prst="rect">
            <a:avLst/>
          </a:prstGeom>
          <a:noFill/>
        </p:spPr>
        <p:txBody>
          <a:bodyPr wrap="square" lIns="121920" tIns="60960" rIns="121920" bIns="60960" anchor="t">
            <a:spAutoFit/>
          </a:bodyPr>
          <a:lstStyle/>
          <a:p>
            <a:pPr algn="ctr" defTabSz="1219170"/>
            <a:r>
              <a:rPr lang="en-US" sz="1867" b="1" u="sng">
                <a:solidFill>
                  <a:srgbClr val="000000"/>
                </a:solidFill>
                <a:latin typeface="Franklin Gothic Medium"/>
                <a:cs typeface="Arial"/>
              </a:rPr>
              <a:t>#1 Priority People First</a:t>
            </a:r>
          </a:p>
          <a:p>
            <a:pPr algn="ctr" defTabSz="1219170"/>
            <a:r>
              <a:rPr lang="en-US" sz="1867">
                <a:solidFill>
                  <a:srgbClr val="000000"/>
                </a:solidFill>
                <a:latin typeface="Franklin Gothic Medium Cond"/>
                <a:cs typeface="Arial"/>
              </a:rPr>
              <a:t>Our Staff, Patients, Partners</a:t>
            </a:r>
          </a:p>
          <a:p>
            <a:pPr algn="ctr" defTabSz="1219170"/>
            <a:r>
              <a:rPr lang="en-US" sz="1867">
                <a:solidFill>
                  <a:srgbClr val="000000"/>
                </a:solidFill>
                <a:latin typeface="Franklin Gothic Medium Cond"/>
                <a:cs typeface="Arial"/>
              </a:rPr>
              <a:t>Recruit/Retain/Succession Planning</a:t>
            </a:r>
          </a:p>
          <a:p>
            <a:pPr algn="ctr" defTabSz="1219170"/>
            <a:r>
              <a:rPr lang="en-US" sz="1867">
                <a:solidFill>
                  <a:srgbClr val="000000"/>
                </a:solidFill>
                <a:latin typeface="Franklin Gothic Medium Cond"/>
                <a:cs typeface="Arial"/>
              </a:rPr>
              <a:t>Military and Civilian Personnel Management</a:t>
            </a:r>
          </a:p>
          <a:p>
            <a:pPr algn="ctr" defTabSz="1219170"/>
            <a:endParaRPr lang="en-US" sz="1867" b="1" u="sng">
              <a:solidFill>
                <a:srgbClr val="000000"/>
              </a:solidFill>
              <a:latin typeface="Franklin Gothic Medium" panose="020B0603020102020204" pitchFamily="34" charset="0"/>
              <a:cs typeface="Arial" panose="020B0604020202020204" pitchFamily="34" charset="0"/>
            </a:endParaRPr>
          </a:p>
          <a:p>
            <a:pPr algn="ctr" defTabSz="1219170"/>
            <a:r>
              <a:rPr lang="en-US" sz="1867" b="1" u="sng">
                <a:solidFill>
                  <a:srgbClr val="000000"/>
                </a:solidFill>
                <a:latin typeface="Franklin Gothic Medium"/>
                <a:cs typeface="Arial"/>
              </a:rPr>
              <a:t>Leader Development</a:t>
            </a:r>
          </a:p>
          <a:p>
            <a:pPr algn="ctr" defTabSz="1219170"/>
            <a:r>
              <a:rPr lang="en-US" sz="1867">
                <a:solidFill>
                  <a:srgbClr val="000000"/>
                </a:solidFill>
                <a:latin typeface="Franklin Gothic Medium Cond"/>
                <a:cs typeface="Arial"/>
              </a:rPr>
              <a:t>Leading through Change, Talent Management</a:t>
            </a:r>
          </a:p>
          <a:p>
            <a:pPr algn="ctr" defTabSz="1219170"/>
            <a:r>
              <a:rPr lang="en-US" sz="1867">
                <a:solidFill>
                  <a:srgbClr val="000000"/>
                </a:solidFill>
                <a:latin typeface="Franklin Gothic Medium Cond"/>
                <a:cs typeface="Arial"/>
              </a:rPr>
              <a:t>Graduate and Professional Medical Education</a:t>
            </a:r>
          </a:p>
          <a:p>
            <a:pPr algn="ctr" defTabSz="1219170"/>
            <a:r>
              <a:rPr lang="en-US" sz="1867">
                <a:solidFill>
                  <a:srgbClr val="000000"/>
                </a:solidFill>
                <a:latin typeface="Franklin Gothic Medium Cond"/>
                <a:cs typeface="Arial"/>
              </a:rPr>
              <a:t>Medical Force Generation Platform</a:t>
            </a:r>
            <a:endParaRPr lang="en-US" sz="1867">
              <a:solidFill>
                <a:srgbClr val="000000"/>
              </a:solidFill>
              <a:latin typeface="Franklin Gothic Medium Cond"/>
              <a:cs typeface="Arial" panose="020B0604020202020204" pitchFamily="34" charset="0"/>
            </a:endParaRPr>
          </a:p>
          <a:p>
            <a:pPr algn="ctr" defTabSz="1219170"/>
            <a:endParaRPr lang="en-US" sz="1867" b="1">
              <a:solidFill>
                <a:srgbClr val="000000"/>
              </a:solidFill>
              <a:latin typeface="Franklin Gothic Medium" panose="020B0603020102020204" pitchFamily="34" charset="0"/>
              <a:cs typeface="Arial" panose="020B0604020202020204" pitchFamily="34" charset="0"/>
            </a:endParaRPr>
          </a:p>
          <a:p>
            <a:pPr algn="ctr" defTabSz="1219170"/>
            <a:r>
              <a:rPr lang="en-US" sz="1867" b="1" u="sng">
                <a:solidFill>
                  <a:srgbClr val="000000"/>
                </a:solidFill>
                <a:latin typeface="Franklin Gothic Medium"/>
                <a:cs typeface="Arial"/>
              </a:rPr>
              <a:t>Readiness</a:t>
            </a:r>
          </a:p>
          <a:p>
            <a:pPr algn="ctr" defTabSz="1219170"/>
            <a:r>
              <a:rPr lang="en-US" sz="1867">
                <a:solidFill>
                  <a:prstClr val="black"/>
                </a:solidFill>
                <a:latin typeface="Franklin Gothic Medium Cond"/>
                <a:cs typeface="Arial"/>
              </a:rPr>
              <a:t>Role 4 Casualty Reception Platform</a:t>
            </a:r>
          </a:p>
          <a:p>
            <a:pPr algn="ctr" defTabSz="1219170"/>
            <a:r>
              <a:rPr lang="en-US" sz="1867">
                <a:solidFill>
                  <a:srgbClr val="000000"/>
                </a:solidFill>
                <a:latin typeface="Franklin Gothic Medium Cond"/>
                <a:cs typeface="Arial"/>
              </a:rPr>
              <a:t>Individual Critical Task Lists, Wartime </a:t>
            </a:r>
            <a:endParaRPr lang="en-US" sz="2400">
              <a:solidFill>
                <a:prstClr val="black"/>
              </a:solidFill>
              <a:latin typeface="Franklin Gothic Medium Cond"/>
              <a:cs typeface="Arial"/>
            </a:endParaRPr>
          </a:p>
          <a:p>
            <a:pPr algn="ctr" defTabSz="1219170"/>
            <a:r>
              <a:rPr lang="en-US" sz="1867">
                <a:solidFill>
                  <a:srgbClr val="000000"/>
                </a:solidFill>
                <a:latin typeface="Franklin Gothic Medium Cond"/>
                <a:cs typeface="Arial"/>
              </a:rPr>
              <a:t> MTOE Assigned Personnel (Operational Forces)</a:t>
            </a:r>
          </a:p>
          <a:p>
            <a:pPr algn="ctr" defTabSz="1219170"/>
            <a:endParaRPr lang="en-US" sz="1867">
              <a:solidFill>
                <a:srgbClr val="000000"/>
              </a:solidFill>
              <a:latin typeface="Franklin Gothic Medium Cond" panose="020B0606030402020204" pitchFamily="34" charset="0"/>
              <a:cs typeface="Arial" panose="020B0604020202020204" pitchFamily="34" charset="0"/>
            </a:endParaRPr>
          </a:p>
          <a:p>
            <a:pPr algn="ctr" defTabSz="1219170"/>
            <a:r>
              <a:rPr lang="en-US" sz="1867" b="1" u="sng">
                <a:solidFill>
                  <a:srgbClr val="000000"/>
                </a:solidFill>
                <a:latin typeface="Franklin Gothic Medium"/>
                <a:cs typeface="Arial"/>
              </a:rPr>
              <a:t>Healthcare Operations Management</a:t>
            </a:r>
          </a:p>
          <a:p>
            <a:pPr algn="ctr" defTabSz="1219170"/>
            <a:r>
              <a:rPr lang="en-US" sz="1867">
                <a:solidFill>
                  <a:srgbClr val="000000"/>
                </a:solidFill>
                <a:latin typeface="Franklin Gothic Medium Cond"/>
                <a:cs typeface="Arial"/>
              </a:rPr>
              <a:t>Administrative, Financial, Legal, Quality &amp; Safety</a:t>
            </a:r>
          </a:p>
          <a:p>
            <a:pPr algn="ctr" defTabSz="1219170"/>
            <a:endParaRPr lang="en-US" sz="1867" b="1">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86A75EF-A239-5BAC-E467-4F8B4C1E312E}"/>
              </a:ext>
            </a:extLst>
          </p:cNvPr>
          <p:cNvSpPr txBox="1"/>
          <p:nvPr/>
        </p:nvSpPr>
        <p:spPr>
          <a:xfrm>
            <a:off x="2776931" y="3194755"/>
            <a:ext cx="3466976" cy="1887761"/>
          </a:xfrm>
          <a:prstGeom prst="rect">
            <a:avLst/>
          </a:prstGeom>
          <a:noFill/>
        </p:spPr>
        <p:txBody>
          <a:bodyPr wrap="square" rtlCol="0">
            <a:spAutoFit/>
          </a:bodyPr>
          <a:lstStyle/>
          <a:p>
            <a:pPr algn="ctr" defTabSz="1219170"/>
            <a:r>
              <a:rPr lang="en-US" sz="1867" b="1">
                <a:solidFill>
                  <a:srgbClr val="4472C4"/>
                </a:solidFill>
                <a:latin typeface="Franklin Gothic Medium" panose="020B0603020102020204" pitchFamily="34" charset="0"/>
                <a:cs typeface="Arial" panose="020B0604020202020204" pitchFamily="34" charset="0"/>
              </a:rPr>
              <a:t>MISSION</a:t>
            </a:r>
          </a:p>
          <a:p>
            <a:pPr algn="ctr" defTabSz="1219170"/>
            <a:r>
              <a:rPr lang="en-US" sz="1400">
                <a:solidFill>
                  <a:prstClr val="black"/>
                </a:solidFill>
                <a:latin typeface="Franklin Gothic Medium Cond" panose="020B0606030402020204" pitchFamily="34" charset="0"/>
                <a:cs typeface="Arial" panose="020B0604020202020204" pitchFamily="34" charset="0"/>
              </a:rPr>
              <a:t>Team Madigan proudly generates ready, combat credible medical forces; enables a medically ready force; delivers ready reliable care while integrating the medical effort</a:t>
            </a:r>
            <a:r>
              <a:rPr lang="en-US" sz="1400">
                <a:solidFill>
                  <a:srgbClr val="C00000"/>
                </a:solidFill>
                <a:latin typeface="Franklin Gothic Medium Cond" panose="020B0606030402020204" pitchFamily="34" charset="0"/>
                <a:cs typeface="Arial" panose="020B0604020202020204" pitchFamily="34" charset="0"/>
              </a:rPr>
              <a:t> </a:t>
            </a:r>
            <a:r>
              <a:rPr lang="en-US" sz="1400">
                <a:solidFill>
                  <a:prstClr val="black"/>
                </a:solidFill>
                <a:latin typeface="Franklin Gothic Medium Cond" panose="020B0606030402020204" pitchFamily="34" charset="0"/>
                <a:cs typeface="Arial" panose="020B0604020202020204" pitchFamily="34" charset="0"/>
              </a:rPr>
              <a:t>in support of operational forces at JBLM and throughout the United States Indo-Pacific Command Area of Responsibility (USINDOPACOM AOR). </a:t>
            </a:r>
          </a:p>
        </p:txBody>
      </p:sp>
      <p:sp>
        <p:nvSpPr>
          <p:cNvPr id="10" name="TextBox 9">
            <a:extLst>
              <a:ext uri="{FF2B5EF4-FFF2-40B4-BE49-F238E27FC236}">
                <a16:creationId xmlns:a16="http://schemas.microsoft.com/office/drawing/2014/main" id="{EA24013D-39E8-A536-C522-D8C2C26B3B20}"/>
              </a:ext>
            </a:extLst>
          </p:cNvPr>
          <p:cNvSpPr txBox="1"/>
          <p:nvPr/>
        </p:nvSpPr>
        <p:spPr>
          <a:xfrm>
            <a:off x="209788" y="1327578"/>
            <a:ext cx="3189765" cy="3703258"/>
          </a:xfrm>
          <a:prstGeom prst="rect">
            <a:avLst/>
          </a:prstGeom>
          <a:noFill/>
        </p:spPr>
        <p:txBody>
          <a:bodyPr wrap="square" rtlCol="0">
            <a:spAutoFit/>
          </a:bodyPr>
          <a:lstStyle/>
          <a:p>
            <a:pPr defTabSz="1219170"/>
            <a:r>
              <a:rPr lang="en-US" sz="1867" b="1">
                <a:solidFill>
                  <a:srgbClr val="4472C4"/>
                </a:solidFill>
                <a:latin typeface="Franklin Gothic Medium" panose="020B0603020102020204" pitchFamily="34" charset="0"/>
                <a:cs typeface="Arial" panose="020B0604020202020204" pitchFamily="34" charset="0"/>
              </a:rPr>
              <a:t>VALUES</a:t>
            </a:r>
          </a:p>
          <a:p>
            <a:pPr defTabSz="1219170"/>
            <a:r>
              <a:rPr lang="en-US" sz="1733" b="1">
                <a:solidFill>
                  <a:prstClr val="black"/>
                </a:solidFill>
                <a:latin typeface="Franklin Gothic Medium" panose="020B0603020102020204" pitchFamily="34" charset="0"/>
                <a:cs typeface="Arial" panose="020B0604020202020204" pitchFamily="34" charset="0"/>
              </a:rPr>
              <a:t>    I CARE</a:t>
            </a:r>
          </a:p>
          <a:p>
            <a:pPr defTabSz="1219170"/>
            <a:r>
              <a:rPr lang="en-US" sz="1733">
                <a:solidFill>
                  <a:prstClr val="black"/>
                </a:solidFill>
                <a:latin typeface="Franklin Gothic Medium" panose="020B0603020102020204" pitchFamily="34" charset="0"/>
                <a:cs typeface="Arial" panose="020B0604020202020204" pitchFamily="34" charset="0"/>
              </a:rPr>
              <a:t>I </a:t>
            </a:r>
            <a:r>
              <a:rPr lang="en-US" sz="1733">
                <a:solidFill>
                  <a:prstClr val="black"/>
                </a:solidFill>
                <a:latin typeface="Franklin Gothic Medium Cond" panose="020B0606030402020204" pitchFamily="34" charset="0"/>
                <a:cs typeface="Arial" panose="020B0604020202020204" pitchFamily="34" charset="0"/>
              </a:rPr>
              <a:t>– Integrity </a:t>
            </a:r>
          </a:p>
          <a:p>
            <a:pPr defTabSz="1219170"/>
            <a:r>
              <a:rPr lang="en-US" sz="1733">
                <a:solidFill>
                  <a:prstClr val="black"/>
                </a:solidFill>
                <a:latin typeface="Franklin Gothic Medium" panose="020B0603020102020204" pitchFamily="34" charset="0"/>
                <a:cs typeface="Arial" panose="020B0604020202020204" pitchFamily="34" charset="0"/>
              </a:rPr>
              <a:t>C </a:t>
            </a:r>
            <a:r>
              <a:rPr lang="en-US" sz="1733">
                <a:solidFill>
                  <a:prstClr val="black"/>
                </a:solidFill>
                <a:latin typeface="Franklin Gothic Medium Cond" panose="020B0606030402020204" pitchFamily="34" charset="0"/>
                <a:cs typeface="Arial" panose="020B0604020202020204" pitchFamily="34" charset="0"/>
              </a:rPr>
              <a:t>– Compassion </a:t>
            </a:r>
          </a:p>
          <a:p>
            <a:pPr defTabSz="1219170"/>
            <a:r>
              <a:rPr lang="en-US" sz="1733">
                <a:solidFill>
                  <a:prstClr val="black"/>
                </a:solidFill>
                <a:latin typeface="Franklin Gothic Medium" panose="020B0603020102020204" pitchFamily="34" charset="0"/>
                <a:cs typeface="Arial" panose="020B0604020202020204" pitchFamily="34" charset="0"/>
              </a:rPr>
              <a:t>A </a:t>
            </a:r>
            <a:r>
              <a:rPr lang="en-US" sz="1733">
                <a:solidFill>
                  <a:prstClr val="black"/>
                </a:solidFill>
                <a:latin typeface="Franklin Gothic Medium Cond" panose="020B0606030402020204" pitchFamily="34" charset="0"/>
                <a:cs typeface="Arial" panose="020B0604020202020204" pitchFamily="34" charset="0"/>
              </a:rPr>
              <a:t>– Accountability </a:t>
            </a:r>
          </a:p>
          <a:p>
            <a:pPr defTabSz="1219170"/>
            <a:r>
              <a:rPr lang="en-US" sz="1733">
                <a:solidFill>
                  <a:prstClr val="black"/>
                </a:solidFill>
                <a:latin typeface="Franklin Gothic Medium" panose="020B0603020102020204" pitchFamily="34" charset="0"/>
                <a:cs typeface="Arial" panose="020B0604020202020204" pitchFamily="34" charset="0"/>
              </a:rPr>
              <a:t>R </a:t>
            </a:r>
            <a:r>
              <a:rPr lang="en-US" sz="1733">
                <a:solidFill>
                  <a:prstClr val="black"/>
                </a:solidFill>
                <a:latin typeface="Franklin Gothic Medium Cond" panose="020B0606030402020204" pitchFamily="34" charset="0"/>
                <a:cs typeface="Arial" panose="020B0604020202020204" pitchFamily="34" charset="0"/>
              </a:rPr>
              <a:t>– Respect </a:t>
            </a:r>
          </a:p>
          <a:p>
            <a:pPr defTabSz="1219170"/>
            <a:r>
              <a:rPr lang="en-US" sz="1733">
                <a:solidFill>
                  <a:prstClr val="black"/>
                </a:solidFill>
                <a:latin typeface="Franklin Gothic Medium" panose="020B0603020102020204" pitchFamily="34" charset="0"/>
                <a:cs typeface="Arial" panose="020B0604020202020204" pitchFamily="34" charset="0"/>
              </a:rPr>
              <a:t>E </a:t>
            </a:r>
            <a:r>
              <a:rPr lang="en-US" sz="1733">
                <a:solidFill>
                  <a:prstClr val="black"/>
                </a:solidFill>
                <a:latin typeface="Franklin Gothic Medium Cond" panose="020B0606030402020204" pitchFamily="34" charset="0"/>
                <a:cs typeface="Arial" panose="020B0604020202020204" pitchFamily="34" charset="0"/>
              </a:rPr>
              <a:t>– Excellence </a:t>
            </a:r>
          </a:p>
          <a:p>
            <a:pPr defTabSz="1219170"/>
            <a:endParaRPr lang="en-US" sz="2133">
              <a:solidFill>
                <a:srgbClr val="4472C4"/>
              </a:solidFill>
              <a:latin typeface="Franklin Gothic Medium" panose="020B0603020102020204" pitchFamily="34" charset="0"/>
              <a:cs typeface="Arial" panose="020B0604020202020204" pitchFamily="34" charset="0"/>
            </a:endParaRPr>
          </a:p>
          <a:p>
            <a:pPr defTabSz="1219170"/>
            <a:r>
              <a:rPr lang="en-US" sz="1867" b="1">
                <a:solidFill>
                  <a:srgbClr val="4472C4"/>
                </a:solidFill>
                <a:latin typeface="Franklin Gothic Medium" panose="020B0603020102020204" pitchFamily="34" charset="0"/>
                <a:cs typeface="Arial" panose="020B0604020202020204" pitchFamily="34" charset="0"/>
              </a:rPr>
              <a:t>VISION </a:t>
            </a:r>
          </a:p>
          <a:p>
            <a:pPr defTabSz="1219170"/>
            <a:r>
              <a:rPr lang="en-US" sz="1733">
                <a:solidFill>
                  <a:prstClr val="black"/>
                </a:solidFill>
                <a:latin typeface="Franklin Gothic Medium" panose="020B0603020102020204" pitchFamily="34" charset="0"/>
                <a:cs typeface="Arial" panose="020B0604020202020204" pitchFamily="34" charset="0"/>
              </a:rPr>
              <a:t>Always Ready, Trusted </a:t>
            </a:r>
          </a:p>
          <a:p>
            <a:pPr defTabSz="1219170"/>
            <a:r>
              <a:rPr lang="en-US" sz="1733">
                <a:solidFill>
                  <a:prstClr val="black"/>
                </a:solidFill>
                <a:latin typeface="Franklin Gothic Medium" panose="020B0603020102020204" pitchFamily="34" charset="0"/>
                <a:cs typeface="Arial" panose="020B0604020202020204" pitchFamily="34" charset="0"/>
              </a:rPr>
              <a:t>for Excellence!</a:t>
            </a:r>
          </a:p>
          <a:p>
            <a:pPr defTabSz="1219170"/>
            <a:endParaRPr lang="en-US" sz="1867">
              <a:solidFill>
                <a:prstClr val="black"/>
              </a:solidFill>
              <a:latin typeface="Calibri" panose="020F0502020204030204"/>
            </a:endParaRPr>
          </a:p>
          <a:p>
            <a:pPr defTabSz="1219170"/>
            <a:endParaRPr lang="en-US" sz="1867">
              <a:solidFill>
                <a:prstClr val="black"/>
              </a:solidFill>
              <a:latin typeface="Calibri" panose="020F0502020204030204"/>
            </a:endParaRPr>
          </a:p>
        </p:txBody>
      </p:sp>
      <p:pic>
        <p:nvPicPr>
          <p:cNvPr id="12" name="Picture 11">
            <a:extLst>
              <a:ext uri="{FF2B5EF4-FFF2-40B4-BE49-F238E27FC236}">
                <a16:creationId xmlns:a16="http://schemas.microsoft.com/office/drawing/2014/main" id="{8AE52ABD-5861-E3CF-F8FC-FE1ED968B550}"/>
              </a:ext>
            </a:extLst>
          </p:cNvPr>
          <p:cNvPicPr>
            <a:picLocks noChangeAspect="1"/>
          </p:cNvPicPr>
          <p:nvPr/>
        </p:nvPicPr>
        <p:blipFill>
          <a:blip r:embed="rId4"/>
          <a:stretch>
            <a:fillRect/>
          </a:stretch>
        </p:blipFill>
        <p:spPr>
          <a:xfrm>
            <a:off x="0" y="5061934"/>
            <a:ext cx="6457403" cy="1057895"/>
          </a:xfrm>
          <a:prstGeom prst="rect">
            <a:avLst/>
          </a:prstGeom>
        </p:spPr>
      </p:pic>
      <p:pic>
        <p:nvPicPr>
          <p:cNvPr id="8" name="Picture 7" descr="Logo&#10;&#10;Description automatically generated">
            <a:extLst>
              <a:ext uri="{FF2B5EF4-FFF2-40B4-BE49-F238E27FC236}">
                <a16:creationId xmlns:a16="http://schemas.microsoft.com/office/drawing/2014/main" id="{18DEBBAA-80F1-A0AB-264F-69F882AE8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69" y="4519776"/>
            <a:ext cx="1701097" cy="356664"/>
          </a:xfrm>
          <a:prstGeom prst="rect">
            <a:avLst/>
          </a:prstGeom>
        </p:spPr>
      </p:pic>
      <p:pic>
        <p:nvPicPr>
          <p:cNvPr id="5" name="Picture 4">
            <a:extLst>
              <a:ext uri="{FF2B5EF4-FFF2-40B4-BE49-F238E27FC236}">
                <a16:creationId xmlns:a16="http://schemas.microsoft.com/office/drawing/2014/main" id="{DA5E88A8-C403-2C4A-9A13-F049C69B7E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13774" y="6119828"/>
            <a:ext cx="1157277" cy="720333"/>
          </a:xfrm>
          <a:prstGeom prst="rect">
            <a:avLst/>
          </a:prstGeom>
        </p:spPr>
      </p:pic>
    </p:spTree>
    <p:extLst>
      <p:ext uri="{BB962C8B-B14F-4D97-AF65-F5344CB8AC3E}">
        <p14:creationId xmlns:p14="http://schemas.microsoft.com/office/powerpoint/2010/main" val="72955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25" y="39497"/>
            <a:ext cx="10515600" cy="1325563"/>
          </a:xfrm>
        </p:spPr>
        <p:txBody>
          <a:bodyPr>
            <a:normAutofit/>
          </a:bodyPr>
          <a:lstStyle/>
          <a:p>
            <a:pPr algn="l"/>
            <a:r>
              <a:rPr lang="en-US" sz="3000" b="1" cap="all" dirty="0">
                <a:latin typeface="Arial" panose="020B0604020202020204" pitchFamily="34" charset="0"/>
                <a:cs typeface="Arial" panose="020B0604020202020204" pitchFamily="34" charset="0"/>
              </a:rPr>
              <a:t>Safe Quality healthcare </a:t>
            </a:r>
            <a:br>
              <a:rPr lang="en-US" sz="3000" b="1" cap="all" dirty="0">
                <a:latin typeface="Arial" panose="020B0604020202020204" pitchFamily="34" charset="0"/>
                <a:cs typeface="Arial" panose="020B0604020202020204" pitchFamily="34" charset="0"/>
              </a:rPr>
            </a:br>
            <a:r>
              <a:rPr lang="en-US" sz="3000" b="1" cap="all" dirty="0">
                <a:latin typeface="Arial" panose="020B0604020202020204" pitchFamily="34" charset="0"/>
                <a:cs typeface="Arial" panose="020B0604020202020204" pitchFamily="34" charset="0"/>
              </a:rPr>
              <a:t>Academic &amp; Research Excellence </a:t>
            </a:r>
          </a:p>
        </p:txBody>
      </p:sp>
      <p:sp>
        <p:nvSpPr>
          <p:cNvPr id="4" name="Content Placeholder 3"/>
          <p:cNvSpPr>
            <a:spLocks noGrp="1"/>
          </p:cNvSpPr>
          <p:nvPr>
            <p:ph sz="half" idx="1"/>
          </p:nvPr>
        </p:nvSpPr>
        <p:spPr>
          <a:xfrm>
            <a:off x="117374" y="1435978"/>
            <a:ext cx="3621141" cy="4749801"/>
          </a:xfrm>
        </p:spPr>
        <p:txBody>
          <a:bodyPr>
            <a:noAutofit/>
          </a:bodyPr>
          <a:lstStyle/>
          <a:p>
            <a:pPr marL="0" indent="0">
              <a:spcAft>
                <a:spcPts val="533"/>
              </a:spcAft>
              <a:buNone/>
              <a:defRPr/>
            </a:pPr>
            <a:r>
              <a:rPr lang="en-US" sz="1467" b="1" u="sng">
                <a:latin typeface="Arial" panose="020B0604020202020204" pitchFamily="34" charset="0"/>
                <a:cs typeface="Arial" panose="020B0604020202020204" pitchFamily="34" charset="0"/>
              </a:rPr>
              <a:t>Graduate Medical Education</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29 training programs</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17 ACGME programs</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320 interns, residents, and fellows</a:t>
            </a:r>
            <a:endParaRPr lang="en-US" sz="1467" b="1" u="sng">
              <a:latin typeface="Arial" panose="020B0604020202020204" pitchFamily="34" charset="0"/>
              <a:cs typeface="Arial" panose="020B0604020202020204" pitchFamily="34" charset="0"/>
            </a:endParaRPr>
          </a:p>
          <a:p>
            <a:pPr marL="0" indent="0">
              <a:spcAft>
                <a:spcPts val="533"/>
              </a:spcAft>
              <a:buNone/>
              <a:defRPr/>
            </a:pPr>
            <a:r>
              <a:rPr lang="en-US" sz="1467" b="1" u="sng">
                <a:latin typeface="Arial" panose="020B0604020202020204" pitchFamily="34" charset="0"/>
                <a:cs typeface="Arial" panose="020B0604020202020204" pitchFamily="34" charset="0"/>
              </a:rPr>
              <a:t>Research</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$9 million Research Grants</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239 Active Protocols</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125 Manuscripts and Presentations</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8 Provisional patents</a:t>
            </a:r>
          </a:p>
          <a:p>
            <a:pPr marL="0" indent="0">
              <a:spcAft>
                <a:spcPts val="533"/>
              </a:spcAft>
              <a:buNone/>
              <a:defRPr/>
            </a:pPr>
            <a:r>
              <a:rPr lang="en-US" sz="1467" b="1" u="sng">
                <a:latin typeface="Arial" panose="020B0604020202020204" pitchFamily="34" charset="0"/>
                <a:cs typeface="Arial" panose="020B0604020202020204" pitchFamily="34" charset="0"/>
              </a:rPr>
              <a:t>Nursing and Medic Education</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Psychiatric Nurse Practitioner </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Practical Nurse Course</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Certified Nurse Anesthesia Course</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Peri-Operative Nursing Course</a:t>
            </a:r>
          </a:p>
          <a:p>
            <a:pPr indent="-224354">
              <a:spcBef>
                <a:spcPts val="0"/>
              </a:spcBef>
              <a:spcAft>
                <a:spcPts val="533"/>
              </a:spcAft>
              <a:buClr>
                <a:srgbClr val="84322C"/>
              </a:buClr>
              <a:buSzPct val="100000"/>
              <a:defRPr/>
            </a:pPr>
            <a:r>
              <a:rPr lang="en-US" sz="1467">
                <a:latin typeface="Arial" panose="020B0604020202020204" pitchFamily="34" charset="0"/>
                <a:cs typeface="Arial" panose="020B0604020202020204" pitchFamily="34" charset="0"/>
              </a:rPr>
              <a:t>Operating Room Technician Course</a:t>
            </a:r>
          </a:p>
          <a:p>
            <a:pPr marL="473263" marR="94822" indent="-457177">
              <a:lnSpc>
                <a:spcPct val="100000"/>
              </a:lnSpc>
              <a:spcBef>
                <a:spcPts val="133"/>
              </a:spcBef>
              <a:tabLst>
                <a:tab pos="473263" algn="l"/>
                <a:tab pos="474109" algn="l"/>
              </a:tabLst>
            </a:pPr>
            <a:endParaRPr lang="en-US" sz="1467">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CBD298F-271E-8843-6A0E-4B0990175624}"/>
              </a:ext>
            </a:extLst>
          </p:cNvPr>
          <p:cNvSpPr>
            <a:spLocks noGrp="1"/>
          </p:cNvSpPr>
          <p:nvPr>
            <p:ph type="sldNum" sz="quarter" idx="4294967295"/>
          </p:nvPr>
        </p:nvSpPr>
        <p:spPr>
          <a:xfrm>
            <a:off x="9448800" y="6523707"/>
            <a:ext cx="2743200" cy="365125"/>
          </a:xfrm>
        </p:spPr>
        <p:txBody>
          <a:bodyPr/>
          <a:lstStyle/>
          <a:p>
            <a:pPr defTabSz="1219170"/>
            <a:fld id="{459D8291-02FB-462B-8BC0-E17C6064EE48}" type="slidenum">
              <a:rPr lang="en-US">
                <a:solidFill>
                  <a:prstClr val="black">
                    <a:tint val="75000"/>
                  </a:prstClr>
                </a:solidFill>
                <a:latin typeface="Calibri" panose="020F0502020204030204"/>
              </a:rPr>
              <a:pPr defTabSz="1219170"/>
              <a:t>8</a:t>
            </a:fld>
            <a:endParaRPr lang="en-US">
              <a:solidFill>
                <a:prstClr val="black">
                  <a:tint val="75000"/>
                </a:prstClr>
              </a:solidFill>
              <a:latin typeface="Calibri" panose="020F0502020204030204"/>
            </a:endParaRPr>
          </a:p>
        </p:txBody>
      </p:sp>
      <p:grpSp>
        <p:nvGrpSpPr>
          <p:cNvPr id="24" name="Group 23">
            <a:extLst>
              <a:ext uri="{FF2B5EF4-FFF2-40B4-BE49-F238E27FC236}">
                <a16:creationId xmlns:a16="http://schemas.microsoft.com/office/drawing/2014/main" id="{FFAD1EDA-917A-82F5-CD8C-E6731B88FC3C}"/>
              </a:ext>
            </a:extLst>
          </p:cNvPr>
          <p:cNvGrpSpPr/>
          <p:nvPr/>
        </p:nvGrpSpPr>
        <p:grpSpPr>
          <a:xfrm>
            <a:off x="3388313" y="2161085"/>
            <a:ext cx="4016215" cy="2528219"/>
            <a:chOff x="2281729" y="1304755"/>
            <a:chExt cx="3156945" cy="1896164"/>
          </a:xfrm>
        </p:grpSpPr>
        <p:sp>
          <p:nvSpPr>
            <p:cNvPr id="12" name="TextBox 11">
              <a:extLst>
                <a:ext uri="{FF2B5EF4-FFF2-40B4-BE49-F238E27FC236}">
                  <a16:creationId xmlns:a16="http://schemas.microsoft.com/office/drawing/2014/main" id="{0C7FD00A-AB06-CE57-86FE-EC3ED690A82A}"/>
                </a:ext>
              </a:extLst>
            </p:cNvPr>
            <p:cNvSpPr txBox="1"/>
            <p:nvPr/>
          </p:nvSpPr>
          <p:spPr>
            <a:xfrm>
              <a:off x="2281729" y="1304755"/>
              <a:ext cx="3128791" cy="1399614"/>
            </a:xfrm>
            <a:prstGeom prst="rect">
              <a:avLst/>
            </a:prstGeom>
            <a:noFill/>
          </p:spPr>
          <p:txBody>
            <a:bodyPr wrap="square" lIns="121920" tIns="60960" rIns="121920" bIns="60960" anchor="t">
              <a:spAutoFit/>
            </a:bodyPr>
            <a:lstStyle/>
            <a:p>
              <a:pPr defTabSz="1219170">
                <a:spcBef>
                  <a:spcPts val="800"/>
                </a:spcBef>
                <a:spcAft>
                  <a:spcPts val="533"/>
                </a:spcAft>
                <a:defRPr/>
              </a:pPr>
              <a:r>
                <a:rPr lang="en-US" sz="1467" b="1" u="sng">
                  <a:solidFill>
                    <a:prstClr val="black"/>
                  </a:solidFill>
                  <a:latin typeface="Arial"/>
                  <a:cs typeface="Arial"/>
                </a:rPr>
                <a:t>Medical, Nurse &amp; Enlisted Student Population</a:t>
              </a:r>
            </a:p>
            <a:p>
              <a:pPr marL="303946" indent="-223514" defTabSz="1219170">
                <a:spcAft>
                  <a:spcPts val="533"/>
                </a:spcAft>
                <a:buClr>
                  <a:srgbClr val="84322C"/>
                </a:buClr>
                <a:buSzPct val="100000"/>
                <a:buFont typeface="Arial" panose="020B0604020202020204" pitchFamily="34" charset="0"/>
                <a:buChar char="•"/>
                <a:defRPr/>
              </a:pPr>
              <a:r>
                <a:rPr lang="en-US" sz="1467">
                  <a:solidFill>
                    <a:prstClr val="black"/>
                  </a:solidFill>
                  <a:latin typeface="Arial"/>
                  <a:cs typeface="Arial"/>
                </a:rPr>
                <a:t>850 students in training per year</a:t>
              </a:r>
            </a:p>
            <a:p>
              <a:pPr marL="303946" indent="-223514" defTabSz="1219170">
                <a:spcAft>
                  <a:spcPts val="533"/>
                </a:spcAft>
                <a:buClr>
                  <a:srgbClr val="84322C"/>
                </a:buClr>
                <a:buSzPct val="100000"/>
                <a:buFont typeface="Arial" panose="020B0604020202020204" pitchFamily="34" charset="0"/>
                <a:buChar char="•"/>
                <a:defRPr/>
              </a:pPr>
              <a:r>
                <a:rPr lang="en-US" sz="1467">
                  <a:solidFill>
                    <a:prstClr val="black"/>
                  </a:solidFill>
                  <a:latin typeface="Arial"/>
                  <a:cs typeface="Arial"/>
                </a:rPr>
                <a:t>8 Phase II Enlisted Training programs</a:t>
              </a:r>
            </a:p>
            <a:p>
              <a:pPr marL="303946" indent="-223514" defTabSz="1219170">
                <a:spcAft>
                  <a:spcPts val="533"/>
                </a:spcAft>
                <a:buClr>
                  <a:srgbClr val="84322C"/>
                </a:buClr>
                <a:buSzPct val="100000"/>
                <a:buFont typeface="Arial" panose="020B0604020202020204" pitchFamily="34" charset="0"/>
                <a:buChar char="•"/>
                <a:defRPr/>
              </a:pPr>
              <a:r>
                <a:rPr lang="en-US" sz="1467">
                  <a:solidFill>
                    <a:prstClr val="black"/>
                  </a:solidFill>
                  <a:latin typeface="Arial"/>
                  <a:cs typeface="Arial"/>
                </a:rPr>
                <a:t>Medical Skills Rotation</a:t>
              </a:r>
            </a:p>
            <a:p>
              <a:pPr defTabSz="1219170">
                <a:lnSpc>
                  <a:spcPct val="120000"/>
                </a:lnSpc>
                <a:defRPr/>
              </a:pPr>
              <a:endParaRPr lang="en-US" sz="2133">
                <a:solidFill>
                  <a:prstClr val="black"/>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2ED36A3-45D3-317F-952F-02A5D35D8FA9}"/>
                </a:ext>
              </a:extLst>
            </p:cNvPr>
            <p:cNvSpPr txBox="1"/>
            <p:nvPr/>
          </p:nvSpPr>
          <p:spPr>
            <a:xfrm>
              <a:off x="2281729" y="2358188"/>
              <a:ext cx="3156945" cy="842731"/>
            </a:xfrm>
            <a:prstGeom prst="rect">
              <a:avLst/>
            </a:prstGeom>
            <a:noFill/>
          </p:spPr>
          <p:txBody>
            <a:bodyPr wrap="square">
              <a:spAutoFit/>
            </a:bodyPr>
            <a:lstStyle/>
            <a:p>
              <a:pPr marL="304784" indent="-224354" defTabSz="1219170">
                <a:spcAft>
                  <a:spcPts val="533"/>
                </a:spcAft>
                <a:buClr>
                  <a:srgbClr val="84322C"/>
                </a:buClr>
                <a:buSzPct val="100000"/>
                <a:buFont typeface="Arial" panose="020B0604020202020204" pitchFamily="34" charset="0"/>
                <a:buChar char="•"/>
                <a:defRPr/>
              </a:pPr>
              <a:r>
                <a:rPr lang="en-US" sz="1467">
                  <a:solidFill>
                    <a:prstClr val="black"/>
                  </a:solidFill>
                  <a:latin typeface="Arial" panose="020B0604020202020204" pitchFamily="34" charset="0"/>
                  <a:cs typeface="Arial" panose="020B0604020202020204" pitchFamily="34" charset="0"/>
                </a:rPr>
                <a:t>Generating a Ready Medical Force</a:t>
              </a:r>
            </a:p>
            <a:p>
              <a:pPr marL="304784" indent="-224354" defTabSz="1219170">
                <a:spcAft>
                  <a:spcPts val="533"/>
                </a:spcAft>
                <a:buClr>
                  <a:srgbClr val="84322C"/>
                </a:buClr>
                <a:buSzPct val="100000"/>
                <a:buFont typeface="Arial" panose="020B0604020202020204" pitchFamily="34" charset="0"/>
                <a:buChar char="•"/>
                <a:defRPr/>
              </a:pPr>
              <a:r>
                <a:rPr lang="en-US" sz="1467">
                  <a:solidFill>
                    <a:prstClr val="black"/>
                  </a:solidFill>
                  <a:latin typeface="Arial" panose="020B0604020202020204" pitchFamily="34" charset="0"/>
                  <a:cs typeface="Arial" panose="020B0604020202020204" pitchFamily="34" charset="0"/>
                </a:rPr>
                <a:t>Generating a Medically Ready Force</a:t>
              </a:r>
            </a:p>
            <a:p>
              <a:pPr marL="304784" indent="-224354" defTabSz="1219170">
                <a:spcAft>
                  <a:spcPts val="533"/>
                </a:spcAft>
                <a:buClr>
                  <a:srgbClr val="84322C"/>
                </a:buClr>
                <a:buSzPct val="100000"/>
                <a:buFont typeface="Arial" panose="020B0604020202020204" pitchFamily="34" charset="0"/>
                <a:buChar char="•"/>
                <a:defRPr/>
              </a:pPr>
              <a:r>
                <a:rPr lang="en-US" sz="1467">
                  <a:solidFill>
                    <a:prstClr val="black"/>
                  </a:solidFill>
                  <a:latin typeface="Arial" panose="020B0604020202020204" pitchFamily="34" charset="0"/>
                  <a:cs typeface="Arial" panose="020B0604020202020204" pitchFamily="34" charset="0"/>
                </a:rPr>
                <a:t>Advancing the Delivery of  Healthcare on the Battlefield</a:t>
              </a:r>
            </a:p>
          </p:txBody>
        </p:sp>
      </p:grpSp>
      <p:sp>
        <p:nvSpPr>
          <p:cNvPr id="15" name="TextBox 3">
            <a:extLst>
              <a:ext uri="{FF2B5EF4-FFF2-40B4-BE49-F238E27FC236}">
                <a16:creationId xmlns:a16="http://schemas.microsoft.com/office/drawing/2014/main" id="{6D3F2724-D00B-B5BF-6A1E-33863509BF83}"/>
              </a:ext>
            </a:extLst>
          </p:cNvPr>
          <p:cNvSpPr txBox="1">
            <a:spLocks noChangeArrowheads="1"/>
          </p:cNvSpPr>
          <p:nvPr/>
        </p:nvSpPr>
        <p:spPr bwMode="auto">
          <a:xfrm>
            <a:off x="459525" y="6959007"/>
            <a:ext cx="122874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219170"/>
            <a:r>
              <a:rPr lang="en-US" altLang="en-US" sz="2667" b="1">
                <a:solidFill>
                  <a:prstClr val="black"/>
                </a:solidFill>
                <a:latin typeface="Franklin Gothic Medium Cond" panose="020B0606030402020204" pitchFamily="34" charset="0"/>
              </a:rPr>
              <a:t>#1 DoD Graduate Medical Education Program    </a:t>
            </a:r>
            <a:r>
              <a:rPr lang="en-US" altLang="en-US" sz="3200" b="1">
                <a:solidFill>
                  <a:prstClr val="black"/>
                </a:solidFill>
                <a:latin typeface="Franklin Gothic Medium Cond" panose="020B0606030402020204" pitchFamily="34" charset="0"/>
              </a:rPr>
              <a:t>&amp;</a:t>
            </a:r>
            <a:r>
              <a:rPr lang="en-US" altLang="en-US" sz="2667" b="1">
                <a:solidFill>
                  <a:prstClr val="black"/>
                </a:solidFill>
                <a:latin typeface="Franklin Gothic Medium Cond" panose="020B0606030402020204" pitchFamily="34" charset="0"/>
              </a:rPr>
              <a:t>    #1 OB-GYN and ENT Program in the Nation</a:t>
            </a:r>
          </a:p>
        </p:txBody>
      </p:sp>
      <p:pic>
        <p:nvPicPr>
          <p:cNvPr id="7" name="Picture 6" descr="Graphical user interface&#10;&#10;Description automatically generated with medium confidence">
            <a:extLst>
              <a:ext uri="{FF2B5EF4-FFF2-40B4-BE49-F238E27FC236}">
                <a16:creationId xmlns:a16="http://schemas.microsoft.com/office/drawing/2014/main" id="{DB23A8FD-FEA5-1F64-BFCA-5134E515D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065" y="1415849"/>
            <a:ext cx="3677184" cy="821500"/>
          </a:xfrm>
          <a:prstGeom prst="rect">
            <a:avLst/>
          </a:prstGeom>
        </p:spPr>
      </p:pic>
      <p:pic>
        <p:nvPicPr>
          <p:cNvPr id="3" name="Picture 2" descr="A group of people sitting in a room&#10;&#10;Description automatically generated with low confidence">
            <a:extLst>
              <a:ext uri="{FF2B5EF4-FFF2-40B4-BE49-F238E27FC236}">
                <a16:creationId xmlns:a16="http://schemas.microsoft.com/office/drawing/2014/main" id="{A1FBE502-8002-8257-29E6-D5B9BBB9F0D6}"/>
              </a:ext>
            </a:extLst>
          </p:cNvPr>
          <p:cNvPicPr>
            <a:picLocks noChangeAspect="1"/>
          </p:cNvPicPr>
          <p:nvPr/>
        </p:nvPicPr>
        <p:blipFill rotWithShape="1">
          <a:blip r:embed="rId4">
            <a:extLst>
              <a:ext uri="{28A0092B-C50C-407E-A947-70E740481C1C}">
                <a14:useLocalDpi xmlns:a14="http://schemas.microsoft.com/office/drawing/2010/main" val="0"/>
              </a:ext>
            </a:extLst>
          </a:blip>
          <a:srcRect l="29763" t="41217" r="25335" b="23091"/>
          <a:stretch/>
        </p:blipFill>
        <p:spPr>
          <a:xfrm>
            <a:off x="7404527" y="2393703"/>
            <a:ext cx="4520872" cy="2396477"/>
          </a:xfrm>
          <a:prstGeom prst="rect">
            <a:avLst/>
          </a:prstGeom>
          <a:ln w="38100" cap="sq">
            <a:noFill/>
            <a:prstDash val="solid"/>
            <a:miter lim="800000"/>
          </a:ln>
          <a:effectLst/>
        </p:spPr>
      </p:pic>
      <p:pic>
        <p:nvPicPr>
          <p:cNvPr id="16" name="Picture 15" descr="A picture containing text, clock&#10;&#10;Description automatically generated">
            <a:extLst>
              <a:ext uri="{FF2B5EF4-FFF2-40B4-BE49-F238E27FC236}">
                <a16:creationId xmlns:a16="http://schemas.microsoft.com/office/drawing/2014/main" id="{2D63016F-9E4E-E99C-BB10-AE442F4A96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00" b="93167" l="3833" r="96167">
                        <a14:foregroundMark x1="40500" y1="10500" x2="40500" y2="10500"/>
                        <a14:foregroundMark x1="41833" y1="9333" x2="41833" y2="9333"/>
                        <a14:foregroundMark x1="56167" y1="7500" x2="56167" y2="7500"/>
                        <a14:foregroundMark x1="92500" y1="43333" x2="92500" y2="43333"/>
                        <a14:foregroundMark x1="96167" y1="50500" x2="96167" y2="50500"/>
                        <a14:foregroundMark x1="51833" y1="93333" x2="51833" y2="93333"/>
                        <a14:foregroundMark x1="7167" y1="56167" x2="7167" y2="56167"/>
                        <a14:foregroundMark x1="87667" y1="90167" x2="87667" y2="90167"/>
                        <a14:foregroundMark x1="50167" y1="4000" x2="50167" y2="4000"/>
                        <a14:foregroundMark x1="3833" y1="50167" x2="3833" y2="50167"/>
                      </a14:backgroundRemoval>
                    </a14:imgEffect>
                  </a14:imgLayer>
                </a14:imgProps>
              </a:ext>
              <a:ext uri="{28A0092B-C50C-407E-A947-70E740481C1C}">
                <a14:useLocalDpi xmlns:a14="http://schemas.microsoft.com/office/drawing/2010/main" val="0"/>
              </a:ext>
            </a:extLst>
          </a:blip>
          <a:stretch>
            <a:fillRect/>
          </a:stretch>
        </p:blipFill>
        <p:spPr>
          <a:xfrm>
            <a:off x="7923375" y="-10685"/>
            <a:ext cx="1153424" cy="1171271"/>
          </a:xfrm>
          <a:prstGeom prst="rect">
            <a:avLst/>
          </a:prstGeom>
        </p:spPr>
      </p:pic>
      <p:pic>
        <p:nvPicPr>
          <p:cNvPr id="20" name="Picture 19">
            <a:extLst>
              <a:ext uri="{FF2B5EF4-FFF2-40B4-BE49-F238E27FC236}">
                <a16:creationId xmlns:a16="http://schemas.microsoft.com/office/drawing/2014/main" id="{F8192780-EF81-3909-E73C-1724F8BB997D}"/>
              </a:ext>
            </a:extLst>
          </p:cNvPr>
          <p:cNvPicPr>
            <a:picLocks noChangeAspect="1"/>
          </p:cNvPicPr>
          <p:nvPr/>
        </p:nvPicPr>
        <p:blipFill>
          <a:blip r:embed="rId7"/>
          <a:stretch>
            <a:fillRect/>
          </a:stretch>
        </p:blipFill>
        <p:spPr>
          <a:xfrm>
            <a:off x="9080379" y="319853"/>
            <a:ext cx="2868125" cy="535868"/>
          </a:xfrm>
          <a:prstGeom prst="rect">
            <a:avLst/>
          </a:prstGeom>
        </p:spPr>
      </p:pic>
      <p:sp>
        <p:nvSpPr>
          <p:cNvPr id="21" name="Rectangle 20">
            <a:extLst>
              <a:ext uri="{FF2B5EF4-FFF2-40B4-BE49-F238E27FC236}">
                <a16:creationId xmlns:a16="http://schemas.microsoft.com/office/drawing/2014/main" id="{BBF92C29-94BB-064C-16D0-520C2C9D4F30}"/>
              </a:ext>
            </a:extLst>
          </p:cNvPr>
          <p:cNvSpPr/>
          <p:nvPr/>
        </p:nvSpPr>
        <p:spPr>
          <a:xfrm>
            <a:off x="3704646" y="5167777"/>
            <a:ext cx="8269687" cy="861774"/>
          </a:xfrm>
          <a:prstGeom prst="rect">
            <a:avLst/>
          </a:prstGeom>
          <a:solidFill>
            <a:srgbClr val="FFC000"/>
          </a:solidFill>
          <a:ln>
            <a:solidFill>
              <a:schemeClr val="tx1"/>
            </a:solidFill>
          </a:ln>
        </p:spPr>
        <p:txBody>
          <a:bodyPr wrap="square" lIns="121920" tIns="60960" rIns="121920" bIns="60960">
            <a:spAutoFit/>
            <a:scene3d>
              <a:camera prst="orthographicFront"/>
              <a:lightRig rig="soft" dir="t">
                <a:rot lat="0" lon="0" rev="15600000"/>
              </a:lightRig>
            </a:scene3d>
            <a:sp3d extrusionH="57150" prstMaterial="softEdge">
              <a:bevelT w="25400" h="38100"/>
            </a:sp3d>
          </a:bodyPr>
          <a:lstStyle/>
          <a:p>
            <a:pPr defTabSz="1219170"/>
            <a:r>
              <a:rPr lang="en-US" altLang="en-US" sz="2400" b="1">
                <a:solidFill>
                  <a:prstClr val="black"/>
                </a:solidFill>
                <a:latin typeface="Franklin Gothic Medium Cond" panose="020B0606030402020204" pitchFamily="34" charset="0"/>
              </a:rPr>
              <a:t>#1 DoD Graduate Medical Education Program</a:t>
            </a:r>
          </a:p>
          <a:p>
            <a:pPr defTabSz="1219170"/>
            <a:r>
              <a:rPr lang="en-US" altLang="en-US" sz="2400" b="1">
                <a:solidFill>
                  <a:prstClr val="black"/>
                </a:solidFill>
                <a:latin typeface="Franklin Gothic Medium Cond" panose="020B0606030402020204" pitchFamily="34" charset="0"/>
              </a:rPr>
              <a:t>#1 Obstetrics-Gynecology and Ears, Nose, Throat Program in the Nation</a:t>
            </a:r>
          </a:p>
        </p:txBody>
      </p:sp>
      <p:sp>
        <p:nvSpPr>
          <p:cNvPr id="23" name="TextBox 22">
            <a:extLst>
              <a:ext uri="{FF2B5EF4-FFF2-40B4-BE49-F238E27FC236}">
                <a16:creationId xmlns:a16="http://schemas.microsoft.com/office/drawing/2014/main" id="{98259875-1E4C-7CE2-A5F8-4FBAA3085756}"/>
              </a:ext>
            </a:extLst>
          </p:cNvPr>
          <p:cNvSpPr txBox="1"/>
          <p:nvPr/>
        </p:nvSpPr>
        <p:spPr>
          <a:xfrm>
            <a:off x="3388313" y="1454779"/>
            <a:ext cx="4204652" cy="1000338"/>
          </a:xfrm>
          <a:prstGeom prst="rect">
            <a:avLst/>
          </a:prstGeom>
          <a:noFill/>
        </p:spPr>
        <p:txBody>
          <a:bodyPr wrap="square">
            <a:spAutoFit/>
          </a:bodyPr>
          <a:lstStyle/>
          <a:p>
            <a:pPr defTabSz="1219170">
              <a:spcBef>
                <a:spcPts val="800"/>
              </a:spcBef>
              <a:spcAft>
                <a:spcPts val="533"/>
              </a:spcAft>
              <a:defRPr/>
            </a:pPr>
            <a:r>
              <a:rPr lang="en-US" sz="1467" b="1" u="sng">
                <a:solidFill>
                  <a:prstClr val="black"/>
                </a:solidFill>
                <a:latin typeface="Arial" panose="020B0604020202020204" pitchFamily="34" charset="0"/>
                <a:cs typeface="Arial" panose="020B0604020202020204" pitchFamily="34" charset="0"/>
              </a:rPr>
              <a:t>Civilian Education – Healthcare Recruiting</a:t>
            </a:r>
          </a:p>
          <a:p>
            <a:pPr marL="304784" indent="-224354" defTabSz="1219170">
              <a:spcAft>
                <a:spcPts val="533"/>
              </a:spcAft>
              <a:buClr>
                <a:srgbClr val="84322C"/>
              </a:buClr>
              <a:buSzPct val="100000"/>
              <a:buFont typeface="Arial" panose="020B0604020202020204" pitchFamily="34" charset="0"/>
              <a:buChar char="•"/>
              <a:defRPr/>
            </a:pPr>
            <a:r>
              <a:rPr lang="en-US" sz="1467">
                <a:solidFill>
                  <a:prstClr val="black"/>
                </a:solidFill>
                <a:latin typeface="Arial" panose="020B0604020202020204" pitchFamily="34" charset="0"/>
                <a:cs typeface="Arial" panose="020B0604020202020204" pitchFamily="34" charset="0"/>
              </a:rPr>
              <a:t>LPN Program</a:t>
            </a:r>
          </a:p>
          <a:p>
            <a:pPr marL="80430" defTabSz="1219170">
              <a:spcAft>
                <a:spcPts val="533"/>
              </a:spcAft>
              <a:buClr>
                <a:srgbClr val="84322C"/>
              </a:buClr>
              <a:buSzPct val="100000"/>
              <a:defRPr/>
            </a:pPr>
            <a:endParaRPr lang="en-US" sz="2133">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56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76" y="226464"/>
            <a:ext cx="10328499" cy="1325563"/>
          </a:xfrm>
        </p:spPr>
        <p:txBody>
          <a:bodyPr>
            <a:noAutofit/>
          </a:bodyPr>
          <a:lstStyle/>
          <a:p>
            <a:pPr algn="l"/>
            <a:r>
              <a:rPr lang="en-US" sz="3200" b="1" cap="all" dirty="0">
                <a:latin typeface="Arial"/>
                <a:cs typeface="Arial"/>
              </a:rPr>
              <a:t>Community Engagement – theater support </a:t>
            </a:r>
          </a:p>
        </p:txBody>
      </p:sp>
      <p:sp>
        <p:nvSpPr>
          <p:cNvPr id="7" name="Slide Number Placeholder 6">
            <a:extLst>
              <a:ext uri="{FF2B5EF4-FFF2-40B4-BE49-F238E27FC236}">
                <a16:creationId xmlns:a16="http://schemas.microsoft.com/office/drawing/2014/main" id="{0FF5379C-E777-AFE0-1167-1DFDF54C1F70}"/>
              </a:ext>
            </a:extLst>
          </p:cNvPr>
          <p:cNvSpPr>
            <a:spLocks noGrp="1"/>
          </p:cNvSpPr>
          <p:nvPr>
            <p:ph type="sldNum" sz="quarter" idx="4294967295"/>
          </p:nvPr>
        </p:nvSpPr>
        <p:spPr>
          <a:xfrm>
            <a:off x="9509059" y="6589586"/>
            <a:ext cx="2743200" cy="365125"/>
          </a:xfrm>
        </p:spPr>
        <p:txBody>
          <a:bodyPr/>
          <a:lstStyle/>
          <a:p>
            <a:pPr defTabSz="1219170"/>
            <a:fld id="{459D8291-02FB-462B-8BC0-E17C6064EE48}" type="slidenum">
              <a:rPr lang="en-US">
                <a:solidFill>
                  <a:prstClr val="black">
                    <a:tint val="75000"/>
                  </a:prstClr>
                </a:solidFill>
                <a:latin typeface="Calibri" panose="020F0502020204030204"/>
              </a:rPr>
              <a:pPr defTabSz="1219170"/>
              <a:t>9</a:t>
            </a:fld>
            <a:endParaRPr lang="en-US" dirty="0">
              <a:solidFill>
                <a:prstClr val="black">
                  <a:tint val="75000"/>
                </a:prstClr>
              </a:solidFill>
              <a:latin typeface="Calibri" panose="020F0502020204030204"/>
            </a:endParaRPr>
          </a:p>
        </p:txBody>
      </p:sp>
      <p:grpSp>
        <p:nvGrpSpPr>
          <p:cNvPr id="25" name="Group 24">
            <a:extLst>
              <a:ext uri="{FF2B5EF4-FFF2-40B4-BE49-F238E27FC236}">
                <a16:creationId xmlns:a16="http://schemas.microsoft.com/office/drawing/2014/main" id="{D41B40D3-8A2A-9C22-4C17-8C8FF305776F}"/>
              </a:ext>
            </a:extLst>
          </p:cNvPr>
          <p:cNvGrpSpPr/>
          <p:nvPr/>
        </p:nvGrpSpPr>
        <p:grpSpPr>
          <a:xfrm>
            <a:off x="3147424" y="3879944"/>
            <a:ext cx="2933453" cy="2125653"/>
            <a:chOff x="3976998" y="2881776"/>
            <a:chExt cx="2200090" cy="1594240"/>
          </a:xfrm>
        </p:grpSpPr>
        <p:sp>
          <p:nvSpPr>
            <p:cNvPr id="14" name="TextBox 13">
              <a:extLst>
                <a:ext uri="{FF2B5EF4-FFF2-40B4-BE49-F238E27FC236}">
                  <a16:creationId xmlns:a16="http://schemas.microsoft.com/office/drawing/2014/main" id="{1FCBA07C-0BDD-79B1-6D31-6FD8DD6FDFC1}"/>
                </a:ext>
              </a:extLst>
            </p:cNvPr>
            <p:cNvSpPr txBox="1"/>
            <p:nvPr/>
          </p:nvSpPr>
          <p:spPr>
            <a:xfrm>
              <a:off x="3976998" y="4068116"/>
              <a:ext cx="2200090" cy="407900"/>
            </a:xfrm>
            <a:prstGeom prst="rect">
              <a:avLst/>
            </a:prstGeom>
            <a:noFill/>
          </p:spPr>
          <p:txBody>
            <a:bodyPr wrap="square">
              <a:spAutoFit/>
            </a:bodyPr>
            <a:lstStyle/>
            <a:p>
              <a:pPr algn="ctr" defTabSz="1219139">
                <a:defRPr/>
              </a:pPr>
              <a:r>
                <a:rPr lang="en-US" sz="1467" b="1">
                  <a:solidFill>
                    <a:prstClr val="black"/>
                  </a:solidFill>
                  <a:latin typeface="Arial" panose="020B0604020202020204" pitchFamily="34" charset="0"/>
                  <a:cs typeface="Arial" panose="020B0604020202020204" pitchFamily="34" charset="0"/>
                </a:rPr>
                <a:t>2023 Ultimate Caduceus Exercise (Indo-Pacific) </a:t>
              </a:r>
            </a:p>
          </p:txBody>
        </p:sp>
        <p:pic>
          <p:nvPicPr>
            <p:cNvPr id="20" name="Picture 19">
              <a:extLst>
                <a:ext uri="{FF2B5EF4-FFF2-40B4-BE49-F238E27FC236}">
                  <a16:creationId xmlns:a16="http://schemas.microsoft.com/office/drawing/2014/main" id="{EB56EFE7-E5CD-DFD1-6E24-D08DC7A98ECA}"/>
                </a:ext>
              </a:extLst>
            </p:cNvPr>
            <p:cNvPicPr>
              <a:picLocks noChangeAspect="1"/>
            </p:cNvPicPr>
            <p:nvPr/>
          </p:nvPicPr>
          <p:blipFill rotWithShape="1">
            <a:blip r:embed="rId3"/>
            <a:srcRect l="509" t="1323" r="3179" b="17473"/>
            <a:stretch/>
          </p:blipFill>
          <p:spPr>
            <a:xfrm>
              <a:off x="3976998" y="2881776"/>
              <a:ext cx="2168189" cy="1178036"/>
            </a:xfrm>
            <a:prstGeom prst="rect">
              <a:avLst/>
            </a:prstGeom>
            <a:ln w="57150" cap="sq">
              <a:noFill/>
              <a:prstDash val="solid"/>
              <a:miter lim="800000"/>
            </a:ln>
            <a:effectLst/>
          </p:spPr>
        </p:pic>
      </p:grpSp>
      <p:grpSp>
        <p:nvGrpSpPr>
          <p:cNvPr id="23" name="Group 22">
            <a:extLst>
              <a:ext uri="{FF2B5EF4-FFF2-40B4-BE49-F238E27FC236}">
                <a16:creationId xmlns:a16="http://schemas.microsoft.com/office/drawing/2014/main" id="{9C82E5F9-23D0-8AB9-41B0-C5E654564908}"/>
              </a:ext>
            </a:extLst>
          </p:cNvPr>
          <p:cNvGrpSpPr/>
          <p:nvPr/>
        </p:nvGrpSpPr>
        <p:grpSpPr>
          <a:xfrm>
            <a:off x="93155" y="1450789"/>
            <a:ext cx="2933888" cy="2109087"/>
            <a:chOff x="40049" y="1068213"/>
            <a:chExt cx="2200416" cy="1581815"/>
          </a:xfrm>
        </p:grpSpPr>
        <p:sp>
          <p:nvSpPr>
            <p:cNvPr id="33" name="TextBox 32">
              <a:extLst>
                <a:ext uri="{FF2B5EF4-FFF2-40B4-BE49-F238E27FC236}">
                  <a16:creationId xmlns:a16="http://schemas.microsoft.com/office/drawing/2014/main" id="{60AD36EC-150C-7446-66BB-30C5ECE5D8C4}"/>
                </a:ext>
              </a:extLst>
            </p:cNvPr>
            <p:cNvSpPr txBox="1"/>
            <p:nvPr/>
          </p:nvSpPr>
          <p:spPr>
            <a:xfrm>
              <a:off x="40375" y="2242128"/>
              <a:ext cx="2200090" cy="407900"/>
            </a:xfrm>
            <a:prstGeom prst="rect">
              <a:avLst/>
            </a:prstGeom>
            <a:noFill/>
          </p:spPr>
          <p:txBody>
            <a:bodyPr wrap="square">
              <a:spAutoFit/>
            </a:bodyPr>
            <a:lstStyle/>
            <a:p>
              <a:pPr algn="ctr" defTabSz="1219139">
                <a:defRPr/>
              </a:pPr>
              <a:r>
                <a:rPr lang="en-US" sz="1467" b="1">
                  <a:solidFill>
                    <a:prstClr val="black"/>
                  </a:solidFill>
                  <a:latin typeface="Arial" panose="020B0604020202020204" pitchFamily="34" charset="0"/>
                  <a:cs typeface="Arial" panose="020B0604020202020204" pitchFamily="34" charset="0"/>
                </a:rPr>
                <a:t>Whole of Community Support  Amtrak Train Derailment </a:t>
              </a:r>
            </a:p>
          </p:txBody>
        </p:sp>
        <p:pic>
          <p:nvPicPr>
            <p:cNvPr id="15" name="Picture 14">
              <a:extLst>
                <a:ext uri="{FF2B5EF4-FFF2-40B4-BE49-F238E27FC236}">
                  <a16:creationId xmlns:a16="http://schemas.microsoft.com/office/drawing/2014/main" id="{C6C3C715-43E7-E943-88D4-DC7174A0140A}"/>
                </a:ext>
              </a:extLst>
            </p:cNvPr>
            <p:cNvPicPr>
              <a:picLocks noChangeAspect="1"/>
            </p:cNvPicPr>
            <p:nvPr/>
          </p:nvPicPr>
          <p:blipFill rotWithShape="1">
            <a:blip r:embed="rId4"/>
            <a:srcRect t="920" r="2654" b="18700"/>
            <a:stretch/>
          </p:blipFill>
          <p:spPr>
            <a:xfrm>
              <a:off x="40049" y="1068213"/>
              <a:ext cx="2168189" cy="1178036"/>
            </a:xfrm>
            <a:prstGeom prst="rect">
              <a:avLst/>
            </a:prstGeom>
            <a:ln w="3175" cap="sq">
              <a:solidFill>
                <a:srgbClr val="000000"/>
              </a:solidFill>
              <a:prstDash val="solid"/>
              <a:miter lim="800000"/>
            </a:ln>
            <a:effectLst/>
          </p:spPr>
        </p:pic>
      </p:grpSp>
      <p:sp>
        <p:nvSpPr>
          <p:cNvPr id="16" name="TextBox 15">
            <a:extLst>
              <a:ext uri="{FF2B5EF4-FFF2-40B4-BE49-F238E27FC236}">
                <a16:creationId xmlns:a16="http://schemas.microsoft.com/office/drawing/2014/main" id="{7D6420E2-10C9-0055-54CF-401B1C70CF1C}"/>
              </a:ext>
            </a:extLst>
          </p:cNvPr>
          <p:cNvSpPr txBox="1"/>
          <p:nvPr/>
        </p:nvSpPr>
        <p:spPr>
          <a:xfrm>
            <a:off x="-55478" y="5450659"/>
            <a:ext cx="3152948" cy="543867"/>
          </a:xfrm>
          <a:prstGeom prst="rect">
            <a:avLst/>
          </a:prstGeom>
          <a:noFill/>
        </p:spPr>
        <p:txBody>
          <a:bodyPr wrap="square">
            <a:spAutoFit/>
          </a:bodyPr>
          <a:lstStyle/>
          <a:p>
            <a:pPr algn="ctr" defTabSz="1219139">
              <a:defRPr/>
            </a:pPr>
            <a:r>
              <a:rPr lang="en-US" sz="1467" b="1">
                <a:solidFill>
                  <a:prstClr val="black"/>
                </a:solidFill>
                <a:latin typeface="Arial" panose="020B0604020202020204" pitchFamily="34" charset="0"/>
                <a:cs typeface="Arial" panose="020B0604020202020204" pitchFamily="34" charset="0"/>
              </a:rPr>
              <a:t>2024 Graduate Medical Education Capstone</a:t>
            </a:r>
          </a:p>
        </p:txBody>
      </p:sp>
      <p:grpSp>
        <p:nvGrpSpPr>
          <p:cNvPr id="21" name="Group 20">
            <a:extLst>
              <a:ext uri="{FF2B5EF4-FFF2-40B4-BE49-F238E27FC236}">
                <a16:creationId xmlns:a16="http://schemas.microsoft.com/office/drawing/2014/main" id="{130B3CA2-465B-11B8-EE8E-ECD26EDB3CFF}"/>
              </a:ext>
            </a:extLst>
          </p:cNvPr>
          <p:cNvGrpSpPr/>
          <p:nvPr/>
        </p:nvGrpSpPr>
        <p:grpSpPr>
          <a:xfrm>
            <a:off x="6003466" y="1460288"/>
            <a:ext cx="3221148" cy="2109329"/>
            <a:chOff x="6816525" y="1076567"/>
            <a:chExt cx="2415861" cy="1581997"/>
          </a:xfrm>
        </p:grpSpPr>
        <p:pic>
          <p:nvPicPr>
            <p:cNvPr id="6" name="Picture 5" descr="A picture containing sky, outdoor, sport, tennis&#10;&#10;Description automatically generated">
              <a:extLst>
                <a:ext uri="{FF2B5EF4-FFF2-40B4-BE49-F238E27FC236}">
                  <a16:creationId xmlns:a16="http://schemas.microsoft.com/office/drawing/2014/main" id="{976AD40C-8BAF-0FB0-7E2A-F5059966B79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000" t="633" r="-1" b="27249"/>
            <a:stretch/>
          </p:blipFill>
          <p:spPr>
            <a:xfrm>
              <a:off x="6946952" y="1076567"/>
              <a:ext cx="2155008" cy="1177381"/>
            </a:xfrm>
            <a:prstGeom prst="rect">
              <a:avLst/>
            </a:prstGeom>
            <a:ln w="3175" cap="sq">
              <a:solidFill>
                <a:srgbClr val="000000"/>
              </a:solidFill>
              <a:prstDash val="solid"/>
              <a:miter lim="800000"/>
            </a:ln>
            <a:effectLst/>
          </p:spPr>
        </p:pic>
        <p:sp>
          <p:nvSpPr>
            <p:cNvPr id="18" name="TextBox 17">
              <a:extLst>
                <a:ext uri="{FF2B5EF4-FFF2-40B4-BE49-F238E27FC236}">
                  <a16:creationId xmlns:a16="http://schemas.microsoft.com/office/drawing/2014/main" id="{8852CBA7-945F-BE0C-F39D-F6F0B45B78C5}"/>
                </a:ext>
              </a:extLst>
            </p:cNvPr>
            <p:cNvSpPr txBox="1"/>
            <p:nvPr/>
          </p:nvSpPr>
          <p:spPr>
            <a:xfrm>
              <a:off x="6816525" y="2250664"/>
              <a:ext cx="2415861" cy="407900"/>
            </a:xfrm>
            <a:prstGeom prst="rect">
              <a:avLst/>
            </a:prstGeom>
            <a:noFill/>
          </p:spPr>
          <p:txBody>
            <a:bodyPr wrap="square">
              <a:spAutoFit/>
            </a:bodyPr>
            <a:lstStyle/>
            <a:p>
              <a:pPr algn="ctr" defTabSz="1219170"/>
              <a:r>
                <a:rPr lang="en-US" sz="1467" b="1">
                  <a:solidFill>
                    <a:prstClr val="black"/>
                  </a:solidFill>
                  <a:latin typeface="Arial" panose="020B0604020202020204" pitchFamily="34" charset="0"/>
                  <a:cs typeface="Arial" panose="020B0604020202020204" pitchFamily="34" charset="0"/>
                </a:rPr>
                <a:t>Traumatic Brain Injury and Intrepid Spirit Center</a:t>
              </a:r>
            </a:p>
          </p:txBody>
        </p:sp>
      </p:grpSp>
      <p:grpSp>
        <p:nvGrpSpPr>
          <p:cNvPr id="24" name="Group 23">
            <a:extLst>
              <a:ext uri="{FF2B5EF4-FFF2-40B4-BE49-F238E27FC236}">
                <a16:creationId xmlns:a16="http://schemas.microsoft.com/office/drawing/2014/main" id="{F1436ABD-2685-1223-3695-251637C1084E}"/>
              </a:ext>
            </a:extLst>
          </p:cNvPr>
          <p:cNvGrpSpPr/>
          <p:nvPr/>
        </p:nvGrpSpPr>
        <p:grpSpPr>
          <a:xfrm>
            <a:off x="9205879" y="1463246"/>
            <a:ext cx="2892080" cy="1905176"/>
            <a:chOff x="6874591" y="1077556"/>
            <a:chExt cx="2169060" cy="1428882"/>
          </a:xfrm>
        </p:grpSpPr>
        <p:pic>
          <p:nvPicPr>
            <p:cNvPr id="10" name="Picture 9">
              <a:extLst>
                <a:ext uri="{FF2B5EF4-FFF2-40B4-BE49-F238E27FC236}">
                  <a16:creationId xmlns:a16="http://schemas.microsoft.com/office/drawing/2014/main" id="{D31867A1-E064-335F-0AFD-4A02B3BE6E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518" b="18869"/>
            <a:stretch/>
          </p:blipFill>
          <p:spPr>
            <a:xfrm>
              <a:off x="6874591" y="1077556"/>
              <a:ext cx="2169060" cy="1181753"/>
            </a:xfrm>
            <a:prstGeom prst="rect">
              <a:avLst/>
            </a:prstGeom>
            <a:ln w="3175">
              <a:solidFill>
                <a:schemeClr val="tx1"/>
              </a:solidFill>
            </a:ln>
            <a:effectLst/>
          </p:spPr>
        </p:pic>
        <p:sp>
          <p:nvSpPr>
            <p:cNvPr id="19" name="TextBox 18">
              <a:extLst>
                <a:ext uri="{FF2B5EF4-FFF2-40B4-BE49-F238E27FC236}">
                  <a16:creationId xmlns:a16="http://schemas.microsoft.com/office/drawing/2014/main" id="{10238275-F123-D8CE-E8D5-38103AD6658E}"/>
                </a:ext>
              </a:extLst>
            </p:cNvPr>
            <p:cNvSpPr txBox="1"/>
            <p:nvPr/>
          </p:nvSpPr>
          <p:spPr>
            <a:xfrm>
              <a:off x="6898208" y="2267863"/>
              <a:ext cx="2047676" cy="238575"/>
            </a:xfrm>
            <a:prstGeom prst="rect">
              <a:avLst/>
            </a:prstGeom>
            <a:noFill/>
          </p:spPr>
          <p:txBody>
            <a:bodyPr wrap="none" rtlCol="0">
              <a:spAutoFit/>
            </a:bodyPr>
            <a:lstStyle/>
            <a:p>
              <a:pPr algn="ctr" defTabSz="1219170"/>
              <a:r>
                <a:rPr lang="en-US" sz="1467" b="1">
                  <a:solidFill>
                    <a:prstClr val="black"/>
                  </a:solidFill>
                  <a:latin typeface="Arial" panose="020B0604020202020204" pitchFamily="34" charset="0"/>
                  <a:cs typeface="Arial" panose="020B0604020202020204" pitchFamily="34" charset="0"/>
                </a:rPr>
                <a:t>Anderson Simulation Center</a:t>
              </a:r>
            </a:p>
          </p:txBody>
        </p:sp>
      </p:grpSp>
      <p:sp>
        <p:nvSpPr>
          <p:cNvPr id="12" name="TextBox 11">
            <a:extLst>
              <a:ext uri="{FF2B5EF4-FFF2-40B4-BE49-F238E27FC236}">
                <a16:creationId xmlns:a16="http://schemas.microsoft.com/office/drawing/2014/main" id="{9FB2F1D7-4B3B-1D1C-86BD-370CC755A58F}"/>
              </a:ext>
            </a:extLst>
          </p:cNvPr>
          <p:cNvSpPr txBox="1"/>
          <p:nvPr/>
        </p:nvSpPr>
        <p:spPr>
          <a:xfrm>
            <a:off x="3135686" y="3051681"/>
            <a:ext cx="2933453" cy="769634"/>
          </a:xfrm>
          <a:prstGeom prst="rect">
            <a:avLst/>
          </a:prstGeom>
          <a:noFill/>
        </p:spPr>
        <p:txBody>
          <a:bodyPr wrap="square">
            <a:spAutoFit/>
          </a:bodyPr>
          <a:lstStyle/>
          <a:p>
            <a:pPr algn="ctr" defTabSz="1219139">
              <a:defRPr/>
            </a:pPr>
            <a:r>
              <a:rPr lang="en-US" sz="1467" b="1">
                <a:solidFill>
                  <a:prstClr val="black"/>
                </a:solidFill>
                <a:latin typeface="Arial" panose="020B0604020202020204" pitchFamily="34" charset="0"/>
                <a:cs typeface="Arial" panose="020B0604020202020204" pitchFamily="34" charset="0"/>
              </a:rPr>
              <a:t>JBLM Center for Autism, Resources Education &amp; Services (CARES)</a:t>
            </a:r>
          </a:p>
        </p:txBody>
      </p:sp>
      <p:sp>
        <p:nvSpPr>
          <p:cNvPr id="31" name="TextBox 30">
            <a:extLst>
              <a:ext uri="{FF2B5EF4-FFF2-40B4-BE49-F238E27FC236}">
                <a16:creationId xmlns:a16="http://schemas.microsoft.com/office/drawing/2014/main" id="{6CF1531A-D418-4F4A-0604-02FA650EF3F4}"/>
              </a:ext>
            </a:extLst>
          </p:cNvPr>
          <p:cNvSpPr txBox="1"/>
          <p:nvPr/>
        </p:nvSpPr>
        <p:spPr>
          <a:xfrm>
            <a:off x="9313505" y="5490180"/>
            <a:ext cx="2737383" cy="574644"/>
          </a:xfrm>
          <a:prstGeom prst="rect">
            <a:avLst/>
          </a:prstGeom>
          <a:noFill/>
        </p:spPr>
        <p:txBody>
          <a:bodyPr wrap="square" lIns="121920" tIns="60960" rIns="121920" bIns="60960" rtlCol="0" anchor="t">
            <a:spAutoFit/>
          </a:bodyPr>
          <a:lstStyle/>
          <a:p>
            <a:pPr algn="ctr" defTabSz="1219170"/>
            <a:r>
              <a:rPr lang="en-US" sz="1467" b="1">
                <a:solidFill>
                  <a:prstClr val="black"/>
                </a:solidFill>
                <a:latin typeface="Arial"/>
                <a:cs typeface="Arial"/>
              </a:rPr>
              <a:t>Supporting our Community: Walking Blood Bank</a:t>
            </a:r>
          </a:p>
        </p:txBody>
      </p:sp>
      <p:sp>
        <p:nvSpPr>
          <p:cNvPr id="28" name="TextBox 27">
            <a:extLst>
              <a:ext uri="{FF2B5EF4-FFF2-40B4-BE49-F238E27FC236}">
                <a16:creationId xmlns:a16="http://schemas.microsoft.com/office/drawing/2014/main" id="{D00C5E9B-269C-A984-50DB-B6A1D07E2DB7}"/>
              </a:ext>
            </a:extLst>
          </p:cNvPr>
          <p:cNvSpPr txBox="1"/>
          <p:nvPr/>
        </p:nvSpPr>
        <p:spPr>
          <a:xfrm>
            <a:off x="6085252" y="5486434"/>
            <a:ext cx="3120625" cy="318100"/>
          </a:xfrm>
          <a:prstGeom prst="rect">
            <a:avLst/>
          </a:prstGeom>
          <a:noFill/>
        </p:spPr>
        <p:txBody>
          <a:bodyPr wrap="square" rtlCol="0">
            <a:spAutoFit/>
          </a:bodyPr>
          <a:lstStyle/>
          <a:p>
            <a:pPr algn="ctr" defTabSz="1219170"/>
            <a:r>
              <a:rPr lang="en-US" sz="1467" b="1">
                <a:solidFill>
                  <a:prstClr val="black"/>
                </a:solidFill>
                <a:latin typeface="Arial" panose="020B0604020202020204" pitchFamily="34" charset="0"/>
                <a:cs typeface="Arial" panose="020B0604020202020204" pitchFamily="34" charset="0"/>
              </a:rPr>
              <a:t>Celebrating our Young Heroes</a:t>
            </a:r>
          </a:p>
        </p:txBody>
      </p:sp>
      <p:pic>
        <p:nvPicPr>
          <p:cNvPr id="45" name="Picture 44">
            <a:extLst>
              <a:ext uri="{FF2B5EF4-FFF2-40B4-BE49-F238E27FC236}">
                <a16:creationId xmlns:a16="http://schemas.microsoft.com/office/drawing/2014/main" id="{EA27DA46-9AB5-5571-AD6E-6F544B75FA0F}"/>
              </a:ext>
            </a:extLst>
          </p:cNvPr>
          <p:cNvPicPr>
            <a:picLocks noChangeAspect="1"/>
          </p:cNvPicPr>
          <p:nvPr/>
        </p:nvPicPr>
        <p:blipFill>
          <a:blip r:embed="rId7"/>
          <a:stretch>
            <a:fillRect/>
          </a:stretch>
        </p:blipFill>
        <p:spPr>
          <a:xfrm>
            <a:off x="9217271" y="3876764"/>
            <a:ext cx="2929851" cy="1579304"/>
          </a:xfrm>
          <a:prstGeom prst="rect">
            <a:avLst/>
          </a:prstGeom>
          <a:ln w="3175">
            <a:solidFill>
              <a:schemeClr val="tx1"/>
            </a:solidFill>
          </a:ln>
        </p:spPr>
      </p:pic>
      <p:pic>
        <p:nvPicPr>
          <p:cNvPr id="4" name="Picture 3">
            <a:extLst>
              <a:ext uri="{FF2B5EF4-FFF2-40B4-BE49-F238E27FC236}">
                <a16:creationId xmlns:a16="http://schemas.microsoft.com/office/drawing/2014/main" id="{43C154AD-AA87-6A4E-2DED-7235F8743B09}"/>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t="19377" r="5108" b="27616"/>
          <a:stretch/>
        </p:blipFill>
        <p:spPr>
          <a:xfrm>
            <a:off x="6188646" y="3891016"/>
            <a:ext cx="2890919" cy="1570715"/>
          </a:xfrm>
          <a:prstGeom prst="rect">
            <a:avLst/>
          </a:prstGeom>
        </p:spPr>
      </p:pic>
      <p:pic>
        <p:nvPicPr>
          <p:cNvPr id="3" name="Picture 2">
            <a:extLst>
              <a:ext uri="{FF2B5EF4-FFF2-40B4-BE49-F238E27FC236}">
                <a16:creationId xmlns:a16="http://schemas.microsoft.com/office/drawing/2014/main" id="{192B4497-6C63-25C6-6204-7063E812D322}"/>
              </a:ext>
            </a:extLst>
          </p:cNvPr>
          <p:cNvPicPr>
            <a:picLocks noChangeAspect="1"/>
          </p:cNvPicPr>
          <p:nvPr/>
        </p:nvPicPr>
        <p:blipFill rotWithShape="1">
          <a:blip r:embed="rId10"/>
          <a:srcRect l="3432" t="-1" b="20973"/>
          <a:stretch/>
        </p:blipFill>
        <p:spPr>
          <a:xfrm>
            <a:off x="3121375" y="1450595"/>
            <a:ext cx="2896780" cy="1578772"/>
          </a:xfrm>
          <a:prstGeom prst="rect">
            <a:avLst/>
          </a:prstGeom>
        </p:spPr>
      </p:pic>
      <p:pic>
        <p:nvPicPr>
          <p:cNvPr id="5" name="Picture 4">
            <a:extLst>
              <a:ext uri="{FF2B5EF4-FFF2-40B4-BE49-F238E27FC236}">
                <a16:creationId xmlns:a16="http://schemas.microsoft.com/office/drawing/2014/main" id="{8C615841-3ACA-4F7C-0E4A-0AF091CA44EB}"/>
              </a:ext>
            </a:extLst>
          </p:cNvPr>
          <p:cNvPicPr>
            <a:picLocks noChangeAspect="1"/>
          </p:cNvPicPr>
          <p:nvPr/>
        </p:nvPicPr>
        <p:blipFill>
          <a:blip r:embed="rId11"/>
          <a:stretch>
            <a:fillRect/>
          </a:stretch>
        </p:blipFill>
        <p:spPr>
          <a:xfrm>
            <a:off x="83345" y="3874293"/>
            <a:ext cx="2940844" cy="1574008"/>
          </a:xfrm>
          <a:prstGeom prst="rect">
            <a:avLst/>
          </a:prstGeom>
        </p:spPr>
      </p:pic>
    </p:spTree>
    <p:extLst>
      <p:ext uri="{BB962C8B-B14F-4D97-AF65-F5344CB8AC3E}">
        <p14:creationId xmlns:p14="http://schemas.microsoft.com/office/powerpoint/2010/main" val="2110990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ntec Master - Light">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4.xml><?xml version="1.0" encoding="utf-8"?>
<a:theme xmlns:a="http://schemas.openxmlformats.org/drawingml/2006/main" name="2_Stantec Master - Light">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5.xml><?xml version="1.0" encoding="utf-8"?>
<a:theme xmlns:a="http://schemas.openxmlformats.org/drawingml/2006/main" name="32_62AW Master 1">
  <a:themeElements>
    <a:clrScheme name="62AW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2AW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1" i="1"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1" i="1" u="none" strike="noStrike" cap="none" normalizeH="0" baseline="0" smtClean="0">
            <a:ln>
              <a:noFill/>
            </a:ln>
            <a:solidFill>
              <a:srgbClr val="003399"/>
            </a:solidFill>
            <a:effectLst/>
            <a:latin typeface="Arial" charset="0"/>
          </a:defRPr>
        </a:defPPr>
      </a:lstStyle>
    </a:lnDef>
  </a:objectDefaults>
  <a:extraClrSchemeLst>
    <a:extraClrScheme>
      <a:clrScheme name="62AW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2AW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2AW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2AW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2AW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2AW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2AW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0_62AW Master 1">
  <a:themeElements>
    <a:clrScheme name="62AW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2AW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1" i="1"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1" i="1" u="none" strike="noStrike" cap="none" normalizeH="0" baseline="0" smtClean="0">
            <a:ln>
              <a:noFill/>
            </a:ln>
            <a:solidFill>
              <a:srgbClr val="003399"/>
            </a:solidFill>
            <a:effectLst/>
            <a:latin typeface="Arial" charset="0"/>
          </a:defRPr>
        </a:defPPr>
      </a:lstStyle>
    </a:lnDef>
  </a:objectDefaults>
  <a:extraClrSchemeLst>
    <a:extraClrScheme>
      <a:clrScheme name="62AW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2AW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2AW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2AW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2AW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2AW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2AW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24392</TotalTime>
  <Words>6957</Words>
  <Application>Microsoft Office PowerPoint</Application>
  <PresentationFormat>Widescreen</PresentationFormat>
  <Paragraphs>798</Paragraphs>
  <Slides>45</Slides>
  <Notes>45</Notes>
  <HiddenSlides>1</HiddenSlides>
  <MMClips>0</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45</vt:i4>
      </vt:variant>
    </vt:vector>
  </HeadingPairs>
  <TitlesOfParts>
    <vt:vector size="78" baseType="lpstr">
      <vt:lpstr>Aptos</vt:lpstr>
      <vt:lpstr>Aptos Black</vt:lpstr>
      <vt:lpstr>Aptos Display</vt:lpstr>
      <vt:lpstr>archivo_narrow</vt:lpstr>
      <vt:lpstr>archivo_narrowBold</vt:lpstr>
      <vt:lpstr>Arial</vt:lpstr>
      <vt:lpstr>Arial Rounded MT Bold</vt:lpstr>
      <vt:lpstr>Arial-BoldMT</vt:lpstr>
      <vt:lpstr>Calibri</vt:lpstr>
      <vt:lpstr>Calibri Light</vt:lpstr>
      <vt:lpstr>Century Gothic</vt:lpstr>
      <vt:lpstr>Franklin Gothic Book</vt:lpstr>
      <vt:lpstr>Franklin Gothic Medium</vt:lpstr>
      <vt:lpstr>Franklin Gothic Medium Cond</vt:lpstr>
      <vt:lpstr>FranklinGothic-Book</vt:lpstr>
      <vt:lpstr>Garamond</vt:lpstr>
      <vt:lpstr>Georgia</vt:lpstr>
      <vt:lpstr>Public Sans</vt:lpstr>
      <vt:lpstr>Stencil</vt:lpstr>
      <vt:lpstr>Times New Roman</vt:lpstr>
      <vt:lpstr>Wingdings</vt:lpstr>
      <vt:lpstr>Wingdings 2</vt:lpstr>
      <vt:lpstr>Office Theme</vt:lpstr>
      <vt:lpstr>4_Office Theme</vt:lpstr>
      <vt:lpstr>Stantec Master - Light</vt:lpstr>
      <vt:lpstr>2_Stantec Master - Light</vt:lpstr>
      <vt:lpstr>32_62AW Master 1</vt:lpstr>
      <vt:lpstr>40_62AW Master 1</vt:lpstr>
      <vt:lpstr>1_Office Theme</vt:lpstr>
      <vt:lpstr>9_Office Theme</vt:lpstr>
      <vt:lpstr>2_Office Theme</vt:lpstr>
      <vt:lpstr>3_Office Theme</vt:lpstr>
      <vt:lpstr>5_Office Theme</vt:lpstr>
      <vt:lpstr>Elected Officials Council 7 NOV 2024 – 0800-1000 Eagles Pride Golf Course</vt:lpstr>
      <vt:lpstr>Elected Officials Council</vt:lpstr>
      <vt:lpstr>  INDIGENOUS PEOPLE AND LANDS ACKNOWLEDGEMENT</vt:lpstr>
      <vt:lpstr>PowerPoint Presentation</vt:lpstr>
      <vt:lpstr>Madigan Army Medical Center’s History </vt:lpstr>
      <vt:lpstr>PowerPoint Presentation</vt:lpstr>
      <vt:lpstr>Priorities: People, Readiness, Healthcare</vt:lpstr>
      <vt:lpstr>Safe Quality healthcare  Academic &amp; Research Excellence </vt:lpstr>
      <vt:lpstr>Community Engagement – theater support </vt:lpstr>
      <vt:lpstr>Care With Compassion!  </vt:lpstr>
      <vt:lpstr>Elected Officials Council </vt:lpstr>
      <vt:lpstr>SSMCP 2025 Legislative Agenda</vt:lpstr>
      <vt:lpstr>DRAFT 2025 SSMCP Legislative Agenda</vt:lpstr>
      <vt:lpstr>SSMCP 2025 Legislative Agenda</vt:lpstr>
      <vt:lpstr>PowerPoint Presentation</vt:lpstr>
      <vt:lpstr>SSMCP 2025 Legislative Agenda</vt:lpstr>
      <vt:lpstr>Bill Adamson &amp; Maria Tobin</vt:lpstr>
      <vt:lpstr>I-5 Nisqually Delta Funding Timeline - 09.2024</vt:lpstr>
      <vt:lpstr>I-5 nisqually delta options Update</vt:lpstr>
      <vt:lpstr>2025-26 SSMCP Work Plan</vt:lpstr>
      <vt:lpstr>SSMCP Community Business Survey - REsults</vt:lpstr>
      <vt:lpstr>SSMCP Community Business Survey - results</vt:lpstr>
      <vt:lpstr>Business Operator Response</vt:lpstr>
      <vt:lpstr>Business Operator Response</vt:lpstr>
      <vt:lpstr>PowerPoint Presentation</vt:lpstr>
      <vt:lpstr>Defining the Defense Economy</vt:lpstr>
      <vt:lpstr>Defense-Related Spending Summary</vt:lpstr>
      <vt:lpstr>Defense Contract Spending Across Washington</vt:lpstr>
      <vt:lpstr>Economic impact analysis Outcomes</vt:lpstr>
      <vt:lpstr>How do Other States Organize?</vt:lpstr>
      <vt:lpstr>Military Installation Resiliency Review</vt:lpstr>
      <vt:lpstr>Risk Assessment Results/Assets</vt:lpstr>
      <vt:lpstr>priority Resiliency Action Plans for funding</vt:lpstr>
      <vt:lpstr>Project Objectives</vt:lpstr>
      <vt:lpstr>Draft Recommendations: Overview</vt:lpstr>
      <vt:lpstr>Study Recommendations  Key findings</vt:lpstr>
      <vt:lpstr>Study Recommendations  (Child Care)</vt:lpstr>
      <vt:lpstr>Mil Spouse …Study Recommendations  (employment resources)</vt:lpstr>
      <vt:lpstr>Study Recommendations  (employer bias)</vt:lpstr>
      <vt:lpstr>Study Recommendations  (outreach)</vt:lpstr>
      <vt:lpstr>Study Recommendations  (Financial Support)</vt:lpstr>
      <vt:lpstr>Study Recommendations  (Data, research, and advocacy) </vt:lpstr>
      <vt:lpstr>PowerPoint Presentation</vt:lpstr>
      <vt:lpstr>Military Family Quality of Life Symposium Series</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Tobin</dc:creator>
  <cp:lastModifiedBy>Maria Tobin</cp:lastModifiedBy>
  <cp:revision>104</cp:revision>
  <cp:lastPrinted>2024-11-08T23:08:29Z</cp:lastPrinted>
  <dcterms:created xsi:type="dcterms:W3CDTF">2024-01-08T18:13:17Z</dcterms:created>
  <dcterms:modified xsi:type="dcterms:W3CDTF">2024-11-09T00:44:49Z</dcterms:modified>
</cp:coreProperties>
</file>